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9"/>
  </p:handoutMasterIdLst>
  <p:sldIdLst>
    <p:sldId id="267" r:id="rId3"/>
    <p:sldId id="474" r:id="rId5"/>
    <p:sldId id="496" r:id="rId6"/>
    <p:sldId id="503" r:id="rId7"/>
    <p:sldId id="522" r:id="rId8"/>
    <p:sldId id="523" r:id="rId9"/>
    <p:sldId id="509" r:id="rId10"/>
    <p:sldId id="512" r:id="rId11"/>
    <p:sldId id="508" r:id="rId12"/>
    <p:sldId id="519" r:id="rId13"/>
    <p:sldId id="524" r:id="rId14"/>
    <p:sldId id="513" r:id="rId15"/>
    <p:sldId id="517" r:id="rId16"/>
    <p:sldId id="514" r:id="rId17"/>
    <p:sldId id="518" r:id="rId18"/>
    <p:sldId id="506" r:id="rId19"/>
    <p:sldId id="505" r:id="rId20"/>
    <p:sldId id="520" r:id="rId21"/>
    <p:sldId id="526" r:id="rId22"/>
    <p:sldId id="500" r:id="rId23"/>
    <p:sldId id="501" r:id="rId24"/>
    <p:sldId id="502" r:id="rId25"/>
    <p:sldId id="528" r:id="rId26"/>
    <p:sldId id="529" r:id="rId27"/>
    <p:sldId id="527" r:id="rId28"/>
  </p:sldIdLst>
  <p:sldSz cx="12192000" cy="6858000"/>
  <p:notesSz cx="6794500" cy="9931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Welch" initials="I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2" autoAdjust="0"/>
    <p:restoredTop sz="70698" autoAdjust="0"/>
  </p:normalViewPr>
  <p:slideViewPr>
    <p:cSldViewPr snapToGrid="0" snapToObjects="1">
      <p:cViewPr varScale="1">
        <p:scale>
          <a:sx n="111" d="100"/>
          <a:sy n="111" d="100"/>
        </p:scale>
        <p:origin x="2226" y="108"/>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A5BF4605-D142-4B55-B612-0E3EB9E4A6A5}" type="datetimeFigureOut">
              <a:rPr lang="en-US" smtClean="0"/>
            </a:fld>
            <a:endParaRPr lang="en-US"/>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B8AF7D7F-339B-458F-8A7D-90F2F8D57C84}"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DD889605-6C09-40D7-A368-5A401C49DDAE}" type="datetimeFigureOut">
              <a:rPr lang="en-NZ" smtClean="0"/>
            </a:fld>
            <a:endParaRPr lang="en-NZ"/>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NZ"/>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1FCFA1FB-0359-4589-92D8-427D075B88D8}" type="slidenum">
              <a:rPr lang="en-NZ" smtClean="0"/>
            </a:fld>
            <a:endParaRPr lang="en-N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s.auckland.ac.nz/courses/compsci725s2c/archive/termpapers/csia.pdf"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4" Type="http://schemas.openxmlformats.org/officeDocument/2006/relationships/hyperlink" Target="https://www.interaction-design.org/literature/article/personas-why-and-how-you-should-use-them" TargetMode="External"/><Relationship Id="rId3" Type="http://schemas.openxmlformats.org/officeDocument/2006/relationships/hyperlink" Target="https://www.interaction-design.org/literature/topics/personas"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5" Type="http://schemas.openxmlformats.org/officeDocument/2006/relationships/hyperlink" Target="https://www.researchgate.net/publication/320027543_Crowd_Sourcing_the_Creation_of_Personae_Non_Gratae_for_Requirements-Phase_Threat_Modeling" TargetMode="External"/><Relationship Id="rId4" Type="http://schemas.openxmlformats.org/officeDocument/2006/relationships/hyperlink" Target="http://www.agilemodeling.com/artifacts/personas.htm" TargetMode="External"/><Relationship Id="rId3" Type="http://schemas.openxmlformats.org/officeDocument/2006/relationships/hyperlink" Target="http://agilemodeling.com/essays/agileRequirements.htm"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http://legal.un.org/ilc/texts/instruments/english/conventions/9_1_1961.pdf" TargetMode="External"/><Relationship Id="rId3" Type="http://schemas.openxmlformats.org/officeDocument/2006/relationships/hyperlink" Target="https://www.dw.com/cda/en/what-does-it-mean-to-be-declared-persona-non-grata/a-47800884"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ources.sei.cmu.edu/asset_files/TechnicalNote/2018_004_001_516627.pdf"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5" Type="http://schemas.openxmlformats.org/officeDocument/2006/relationships/hyperlink" Target="https://www.amazon.com/Object-Oriented-Software-Engineering-Approach/dp/0201544350" TargetMode="External"/><Relationship Id="rId4" Type="http://schemas.openxmlformats.org/officeDocument/2006/relationships/hyperlink" Target="https://en.wikipedia.org/wiki/Ivar_Jacobson" TargetMode="External"/><Relationship Id="rId3" Type="http://schemas.openxmlformats.org/officeDocument/2006/relationships/hyperlink" Target="https://www.visual-paradigm.com/guide/uml-unified-modeling-language/what-is-use-case-diagram/#:~:text=In%201986%2C%20Ivar%20Jacobson%20first,requirements%2C%20especially%20in%20software%20development."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www.agilemodeling.com/artifacts/useCaseDiagram.htm" TargetMode="External"/><Relationship Id="rId3" Type="http://schemas.openxmlformats.org/officeDocument/2006/relationships/hyperlink" Target="http://www.agilemodeling.com/artifacts/useCaseDiagram.htm#Figure1"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www.agilemodeling.com/artifacts/useCaseDiagram.htm" TargetMode="External"/><Relationship Id="rId3" Type="http://schemas.openxmlformats.org/officeDocument/2006/relationships/hyperlink" Target="http://www.agilemodeling.com/artifacts/useCaseDiagram.htm#Figure1"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s.auckland.ac.nz/courses/compsci725s2c/archive/termpapers/csia.pdf"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CFA1FB-0359-4589-92D8-427D075B88D8}" type="slidenum">
              <a:rPr lang="en-NZ" smtClean="0"/>
            </a:fld>
            <a:endParaRPr lang="en-N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Use cases tend to focus more on what a system does rather then how the system does it. As such, they are not good at showing the opposite; that is, what a system should not do. </a:t>
            </a:r>
            <a:endParaRPr lang="en-NZ" dirty="0" smtClean="0">
              <a:hlinkClick r:id="rId3"/>
            </a:endParaRPr>
          </a:p>
          <a:p>
            <a:endParaRPr lang="en-NZ" dirty="0" smtClean="0">
              <a:hlinkClick r:id="rId3"/>
            </a:endParaRPr>
          </a:p>
          <a:p>
            <a:r>
              <a:rPr lang="en-NZ" dirty="0" smtClean="0">
                <a:hlinkClick r:id="rId3"/>
              </a:rPr>
              <a:t>https://www.cs.auckland.ac.nz/courses/compsci725s2c/archive/termpapers/csia.pdf</a:t>
            </a:r>
            <a:endParaRPr lang="en-NZ" dirty="0" smtClean="0"/>
          </a:p>
          <a:p>
            <a:endParaRPr lang="en-US" dirty="0" smtClean="0"/>
          </a:p>
          <a:p>
            <a:r>
              <a:rPr lang="en-NZ" dirty="0" err="1" smtClean="0"/>
              <a:t>Sindre</a:t>
            </a:r>
            <a:r>
              <a:rPr lang="en-NZ" dirty="0" smtClean="0"/>
              <a:t> G, </a:t>
            </a:r>
            <a:r>
              <a:rPr lang="en-NZ" dirty="0" err="1" smtClean="0"/>
              <a:t>Opdahl</a:t>
            </a:r>
            <a:r>
              <a:rPr lang="en-NZ" dirty="0" smtClean="0"/>
              <a:t> AL (2000) Eliciting security requirements by misuse cases. In: Proceedings of TOOLS Pacific 2000, Sydney, Australia </a:t>
            </a:r>
            <a:endParaRPr lang="en-NZ" dirty="0" smtClean="0"/>
          </a:p>
          <a:p>
            <a:endParaRPr lang="en-US" dirty="0" smtClean="0"/>
          </a:p>
          <a:p>
            <a:r>
              <a:rPr lang="en-NZ" dirty="0" smtClean="0"/>
              <a:t>Alexander IF (2002) Initial industrial experience of misuse cases in trade-off analysis. In: Proceedings of the 10th anniversary IEEE international requirements engineering conference (RE’02), Essen, Germany </a:t>
            </a:r>
            <a:endParaRPr lang="en-NZ" dirty="0" smtClean="0"/>
          </a:p>
          <a:p>
            <a:endParaRPr lang="en-US" dirty="0" smtClean="0"/>
          </a:p>
          <a:p>
            <a:r>
              <a:rPr lang="en-NZ" dirty="0" err="1" smtClean="0"/>
              <a:t>Sindre</a:t>
            </a:r>
            <a:r>
              <a:rPr lang="en-NZ" dirty="0" smtClean="0"/>
              <a:t> took the view that it may be interesting to look at the use and misuse together, hence they illustrate use cases and misuse cases in the same diagram. To avoid confusion between the two, misuse cases and any </a:t>
            </a:r>
            <a:r>
              <a:rPr lang="en-NZ" dirty="0" err="1" smtClean="0"/>
              <a:t>mis</a:t>
            </a:r>
            <a:r>
              <a:rPr lang="en-NZ" dirty="0" smtClean="0"/>
              <a:t>-actors are shown in an “inverted” format. </a:t>
            </a:r>
            <a:endParaRPr lang="en-NZ" dirty="0" smtClean="0"/>
          </a:p>
          <a:p>
            <a:endParaRPr lang="en-US" dirty="0" smtClean="0"/>
          </a:p>
          <a:p>
            <a:r>
              <a:rPr lang="en-NZ" dirty="0" smtClean="0"/>
              <a:t>A misuser (which replaces </a:t>
            </a:r>
            <a:r>
              <a:rPr lang="en-NZ" dirty="0" err="1" smtClean="0"/>
              <a:t>mis</a:t>
            </a:r>
            <a:r>
              <a:rPr lang="en-NZ" dirty="0" smtClean="0"/>
              <a:t>-actor) is “an actor that initiates misuse cases, either intentionally or inadvertently”. The association between a misuse case and a use case can either be a “threatens” or a “mitigates” relationship [8]. A use case can mitigate a misuse case. This means that the use case reduces the chance of a misuse case succeeding. </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1" kern="1200" dirty="0" smtClean="0">
                <a:solidFill>
                  <a:schemeClr val="tx1"/>
                </a:solidFill>
                <a:effectLst/>
                <a:latin typeface="+mn-lt"/>
                <a:ea typeface="+mn-ea"/>
                <a:cs typeface="+mn-cs"/>
              </a:rPr>
              <a:t>Personas are fictional characters, which you create based upon your research in order to represent the different user types that might use your service, product, site, or brand in a similar way. Creating </a:t>
            </a:r>
            <a:r>
              <a:rPr lang="en-NZ" sz="1200" b="0" i="1" u="sng" kern="1200" dirty="0" smtClean="0">
                <a:solidFill>
                  <a:schemeClr val="tx1"/>
                </a:solidFill>
                <a:effectLst/>
                <a:latin typeface="+mn-lt"/>
                <a:ea typeface="+mn-ea"/>
                <a:cs typeface="+mn-cs"/>
                <a:hlinkClick r:id="rId3" tooltip="What are Personas?"/>
              </a:rPr>
              <a:t>personas</a:t>
            </a:r>
            <a:r>
              <a:rPr lang="en-NZ" sz="1200" b="0" i="1" kern="1200" dirty="0" smtClean="0">
                <a:solidFill>
                  <a:schemeClr val="tx1"/>
                </a:solidFill>
                <a:effectLst/>
                <a:latin typeface="+mn-lt"/>
                <a:ea typeface="+mn-ea"/>
                <a:cs typeface="+mn-cs"/>
              </a:rPr>
              <a:t> will help you to understand your users’ needs, experiences, behaviours and goals. </a:t>
            </a:r>
            <a:endParaRPr lang="en-NZ" dirty="0" smtClean="0">
              <a:hlinkClick r:id="rId4"/>
            </a:endParaRPr>
          </a:p>
          <a:p>
            <a:r>
              <a:rPr lang="en-NZ" dirty="0" smtClean="0">
                <a:hlinkClick r:id="rId4"/>
              </a:rPr>
              <a:t>https://www.interaction-design.org/literature/article/personas-why-and-how-you-should-use-them</a:t>
            </a:r>
            <a:endParaRPr lang="en-NZ" dirty="0" smtClean="0"/>
          </a:p>
          <a:p>
            <a:endParaRPr lang="en-US" dirty="0" smtClean="0"/>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NZ" sz="1200" b="0" i="1" kern="1200" dirty="0" smtClean="0">
                <a:solidFill>
                  <a:schemeClr val="tx1"/>
                </a:solidFill>
                <a:effectLst/>
                <a:latin typeface="+mn-lt"/>
                <a:ea typeface="+mn-ea"/>
                <a:cs typeface="+mn-cs"/>
              </a:rPr>
              <a:t>The Inmates are Running the Asylum,</a:t>
            </a:r>
            <a:r>
              <a:rPr lang="en-NZ" sz="1200" b="0" i="0" kern="1200" dirty="0" smtClean="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NZ"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You don't "make up" personas, but instead discover them as a </a:t>
            </a:r>
            <a:r>
              <a:rPr lang="en-NZ" sz="1200" b="0" i="0" kern="1200" dirty="0" err="1" smtClean="0">
                <a:solidFill>
                  <a:schemeClr val="tx1"/>
                </a:solidFill>
                <a:effectLst/>
                <a:latin typeface="+mn-lt"/>
                <a:ea typeface="+mn-ea"/>
                <a:cs typeface="+mn-cs"/>
              </a:rPr>
              <a:t>byproduct</a:t>
            </a:r>
            <a:r>
              <a:rPr lang="en-NZ" sz="1200" b="0" i="0" kern="1200" dirty="0" smtClean="0">
                <a:solidFill>
                  <a:schemeClr val="tx1"/>
                </a:solidFill>
                <a:effectLst/>
                <a:latin typeface="+mn-lt"/>
                <a:ea typeface="+mn-ea"/>
                <a:cs typeface="+mn-cs"/>
              </a:rPr>
              <a:t> of your </a:t>
            </a:r>
            <a:r>
              <a:rPr lang="en-NZ" sz="1200" b="0" i="0" u="none" strike="noStrike" kern="1200" dirty="0" smtClean="0">
                <a:solidFill>
                  <a:schemeClr val="tx1"/>
                </a:solidFill>
                <a:effectLst/>
                <a:latin typeface="+mn-lt"/>
                <a:ea typeface="+mn-ea"/>
                <a:cs typeface="+mn-cs"/>
                <a:hlinkClick r:id="rId3"/>
              </a:rPr>
              <a:t>requirements investigation</a:t>
            </a:r>
            <a:r>
              <a:rPr lang="en-NZ" sz="1200" b="0" i="0" kern="1200" dirty="0" smtClean="0">
                <a:solidFill>
                  <a:schemeClr val="tx1"/>
                </a:solidFill>
                <a:effectLst/>
                <a:latin typeface="+mn-lt"/>
                <a:ea typeface="+mn-ea"/>
                <a:cs typeface="+mn-cs"/>
              </a:rPr>
              <a:t> process.</a:t>
            </a:r>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Write specific personas: you will have a much greater degree of success designing for a single person. The "generic user" will bend and stretch to meet the moment, but your true goal should be to develop software which bends and stretches. Your personas should "wiggle" under the pressure of development.</a:t>
            </a:r>
            <a:endParaRPr lang="en-NZ" sz="1200" b="0" i="0" kern="1200" dirty="0" smtClean="0">
              <a:solidFill>
                <a:schemeClr val="tx1"/>
              </a:solidFill>
              <a:effectLst/>
              <a:latin typeface="+mn-lt"/>
              <a:ea typeface="+mn-ea"/>
              <a:cs typeface="+mn-cs"/>
            </a:endParaRPr>
          </a:p>
          <a:p>
            <a:r>
              <a:rPr lang="en-NZ" dirty="0" smtClean="0">
                <a:hlinkClick r:id="rId4"/>
              </a:rPr>
              <a:t>http://www.agilemodeling.com/artifacts/personas.htm</a:t>
            </a:r>
            <a:endParaRPr lang="en-US" dirty="0" smtClean="0"/>
          </a:p>
          <a:p>
            <a:endParaRPr lang="en-US" dirty="0" smtClean="0"/>
          </a:p>
          <a:p>
            <a:r>
              <a:rPr lang="en-US" dirty="0" smtClean="0"/>
              <a:t>The 5-8</a:t>
            </a:r>
            <a:r>
              <a:rPr lang="en-US" baseline="0" dirty="0" smtClean="0"/>
              <a:t> comes from a paper by Nancy Lynch</a:t>
            </a:r>
            <a:endParaRPr lang="en-US" baseline="0" dirty="0" smtClean="0"/>
          </a:p>
          <a:p>
            <a:r>
              <a:rPr lang="en-NZ" dirty="0" smtClean="0">
                <a:hlinkClick r:id="rId5"/>
              </a:rPr>
              <a:t>https://www.researchgate.net/publication/320027543_Crowd_Sourcing_the_Creation_of_Personae_Non_Gratae_for_Requirements-Phase_Threat_Modeling</a:t>
            </a:r>
            <a:endParaRPr lang="en-NZ" dirty="0" smtClean="0"/>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hlinkClick r:id="rId3"/>
              </a:rPr>
              <a:t>https://www.dw.com/cda/en/what-does-it-mean-to-be-declared-persona-non-grata/a-47800884</a:t>
            </a:r>
            <a:endParaRPr lang="en-NZ" dirty="0" smtClean="0"/>
          </a:p>
          <a:p>
            <a:endParaRPr lang="en-US" dirty="0" smtClean="0"/>
          </a:p>
          <a:p>
            <a:r>
              <a:rPr lang="en-NZ" sz="1200" b="0" kern="1200" dirty="0" smtClean="0">
                <a:solidFill>
                  <a:schemeClr val="tx1"/>
                </a:solidFill>
                <a:effectLst/>
                <a:latin typeface="+mn-lt"/>
                <a:ea typeface="+mn-ea"/>
                <a:cs typeface="+mn-cs"/>
              </a:rPr>
              <a:t>In literal terms, the phrase is Latin for "an unwelcome person." The term in a diplomatic sense refers to a foreign person whose entering or remaining in a certain country is prohibited by that country.</a:t>
            </a:r>
            <a:endParaRPr lang="en-NZ" sz="1200" b="0" kern="1200" dirty="0" smtClean="0">
              <a:solidFill>
                <a:schemeClr val="tx1"/>
              </a:solidFill>
              <a:effectLst/>
              <a:latin typeface="+mn-lt"/>
              <a:ea typeface="+mn-ea"/>
              <a:cs typeface="+mn-cs"/>
            </a:endParaRPr>
          </a:p>
          <a:p>
            <a:endParaRPr lang="en-NZ" sz="1200" b="0" kern="1200" dirty="0" smtClean="0">
              <a:solidFill>
                <a:schemeClr val="tx1"/>
              </a:solidFill>
              <a:effectLst/>
              <a:latin typeface="+mn-lt"/>
              <a:ea typeface="+mn-ea"/>
              <a:cs typeface="+mn-cs"/>
            </a:endParaRPr>
          </a:p>
          <a:p>
            <a:r>
              <a:rPr lang="en-NZ" sz="1200" b="0" kern="1200" dirty="0" smtClean="0">
                <a:solidFill>
                  <a:schemeClr val="tx1"/>
                </a:solidFill>
                <a:effectLst/>
                <a:latin typeface="+mn-lt"/>
                <a:ea typeface="+mn-ea"/>
                <a:cs typeface="+mn-cs"/>
              </a:rPr>
              <a:t>The designation received diplomatic meaning at the </a:t>
            </a:r>
            <a:r>
              <a:rPr lang="en-NZ" sz="1200" b="0" u="none" strike="noStrike" kern="1200" dirty="0" smtClean="0">
                <a:solidFill>
                  <a:schemeClr val="tx1"/>
                </a:solidFill>
                <a:effectLst/>
                <a:latin typeface="+mn-lt"/>
                <a:ea typeface="+mn-ea"/>
                <a:cs typeface="+mn-cs"/>
                <a:hlinkClick r:id="rId4"/>
              </a:rPr>
              <a:t>1961 Vienna Convention for Diplomatic Relations</a:t>
            </a:r>
            <a:r>
              <a:rPr lang="en-NZ" sz="1200" b="0" kern="1200" dirty="0" smtClean="0">
                <a:solidFill>
                  <a:schemeClr val="tx1"/>
                </a:solidFill>
                <a:effectLst/>
                <a:latin typeface="+mn-lt"/>
                <a:ea typeface="+mn-ea"/>
                <a:cs typeface="+mn-cs"/>
              </a:rPr>
              <a:t>. Under Article 9 of the treaty, a country can declare any member of a diplomatic staff persona non grata "at any time and without having to explain its decision."</a:t>
            </a:r>
            <a:endParaRPr lang="en-NZ" sz="1200" b="0" kern="1200" dirty="0" smtClean="0">
              <a:solidFill>
                <a:schemeClr val="tx1"/>
              </a:solidFill>
              <a:effectLst/>
              <a:latin typeface="+mn-lt"/>
              <a:ea typeface="+mn-ea"/>
              <a:cs typeface="+mn-cs"/>
            </a:endParaRPr>
          </a:p>
          <a:p>
            <a:r>
              <a:rPr lang="en-NZ" sz="1200" b="0" kern="1200" dirty="0" smtClean="0">
                <a:solidFill>
                  <a:schemeClr val="tx1"/>
                </a:solidFill>
                <a:effectLst/>
                <a:latin typeface="+mn-lt"/>
                <a:ea typeface="+mn-ea"/>
                <a:cs typeface="+mn-cs"/>
              </a:rPr>
              <a:t>The persona non grata declaration is the most damning form of censure a country can bestow on foreign diplomats considering they are protected from arrests and other forms of prosecution under diplomatic immunity.</a:t>
            </a:r>
            <a:endParaRPr lang="en-NZ" sz="1200" b="0" kern="1200" dirty="0" smtClean="0">
              <a:solidFill>
                <a:schemeClr val="tx1"/>
              </a:solidFill>
              <a:effectLst/>
              <a:latin typeface="+mn-lt"/>
              <a:ea typeface="+mn-ea"/>
              <a:cs typeface="+mn-cs"/>
            </a:endParaRPr>
          </a:p>
          <a:p>
            <a:endParaRPr lang="en-US" dirty="0" smtClean="0"/>
          </a:p>
          <a:p>
            <a:endParaRPr lang="en-NZ" dirty="0" smtClean="0"/>
          </a:p>
          <a:p>
            <a:r>
              <a:rPr lang="en-NZ" dirty="0" smtClean="0"/>
              <a:t>The Persona non Grata method provided an overview of just who might be interested in stealing the database files, what they might want to do with those files, and the potential sophistication levels of the threat actors. These profiles help build an understanding of the primary threats to the organization and the tools those threats may employ to stage a potential attack.</a:t>
            </a:r>
            <a:endParaRPr lang="en-NZ" dirty="0" smtClean="0"/>
          </a:p>
          <a:p>
            <a:endParaRPr lang="en-US" dirty="0" smtClean="0"/>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J. Cleland-Huang. How Well Do You Know Your Personae Non</a:t>
            </a:r>
            <a:r>
              <a:rPr lang="en-NZ" sz="1200" b="0" i="0" kern="1200" baseline="0" dirty="0" smtClean="0">
                <a:solidFill>
                  <a:schemeClr val="tx1"/>
                </a:solidFill>
                <a:effectLst/>
                <a:latin typeface="+mn-lt"/>
                <a:ea typeface="+mn-ea"/>
                <a:cs typeface="+mn-cs"/>
              </a:rPr>
              <a:t> </a:t>
            </a:r>
            <a:r>
              <a:rPr lang="en-NZ" sz="1200" b="0" i="0" kern="1200" dirty="0" err="1" smtClean="0">
                <a:solidFill>
                  <a:schemeClr val="tx1"/>
                </a:solidFill>
                <a:effectLst/>
                <a:latin typeface="+mn-lt"/>
                <a:ea typeface="+mn-ea"/>
                <a:cs typeface="+mn-cs"/>
              </a:rPr>
              <a:t>Gratae</a:t>
            </a:r>
            <a:r>
              <a:rPr lang="en-NZ" sz="1200" b="0" i="0" kern="1200" dirty="0" smtClean="0">
                <a:solidFill>
                  <a:schemeClr val="tx1"/>
                </a:solidFill>
                <a:effectLst/>
                <a:latin typeface="+mn-lt"/>
                <a:ea typeface="+mn-ea"/>
                <a:cs typeface="+mn-cs"/>
              </a:rPr>
              <a:t>? IEEE Software, 31(4):28–31, July 2014</a:t>
            </a:r>
            <a:endParaRPr lang="en-NZ" sz="1200" b="0" i="0" kern="1200" dirty="0" smtClean="0">
              <a:solidFill>
                <a:schemeClr val="tx1"/>
              </a:solidFill>
              <a:effectLst/>
              <a:latin typeface="+mn-lt"/>
              <a:ea typeface="+mn-ea"/>
              <a:cs typeface="+mn-cs"/>
            </a:endParaRPr>
          </a:p>
          <a:p>
            <a:endParaRPr lang="en-NZ" dirty="0" smtClean="0"/>
          </a:p>
          <a:p>
            <a:r>
              <a:rPr lang="en-NZ" dirty="0" smtClean="0"/>
              <a:t>The Persona non Grata method provided an overview of just who might be interested in stealing the database files, what they might want to do with those files, and the potential sophistication levels of the threat actors. These profiles help build an understanding of the primary threats to the organization and the tools those threats may employ to stage a potential attack.</a:t>
            </a:r>
            <a:endParaRPr lang="en-NZ" dirty="0" smtClean="0"/>
          </a:p>
          <a:p>
            <a:endParaRPr lang="en-US" dirty="0" smtClean="0"/>
          </a:p>
          <a:p>
            <a:r>
              <a:rPr lang="en-NZ" sz="1200" b="0" i="0" kern="1200" dirty="0" err="1" smtClean="0">
                <a:solidFill>
                  <a:schemeClr val="tx1"/>
                </a:solidFill>
                <a:effectLst/>
                <a:latin typeface="+mn-lt"/>
                <a:ea typeface="+mn-ea"/>
                <a:cs typeface="+mn-cs"/>
              </a:rPr>
              <a:t>PnGs</a:t>
            </a:r>
            <a:r>
              <a:rPr lang="en-NZ" sz="1200" b="0" i="0" kern="1200" dirty="0" smtClean="0">
                <a:solidFill>
                  <a:schemeClr val="tx1"/>
                </a:solidFill>
                <a:effectLst/>
                <a:latin typeface="+mn-lt"/>
                <a:ea typeface="+mn-ea"/>
                <a:cs typeface="+mn-cs"/>
              </a:rPr>
              <a:t> represent archetypal users who behave in unwanted, possibly nefarious ways. However, like ordinary personas, </a:t>
            </a:r>
            <a:r>
              <a:rPr lang="en-NZ" sz="1200" b="0" i="0" kern="1200" dirty="0" err="1" smtClean="0">
                <a:solidFill>
                  <a:schemeClr val="tx1"/>
                </a:solidFill>
                <a:effectLst/>
                <a:latin typeface="+mn-lt"/>
                <a:ea typeface="+mn-ea"/>
                <a:cs typeface="+mn-cs"/>
              </a:rPr>
              <a:t>PnGs</a:t>
            </a:r>
            <a:r>
              <a:rPr lang="en-NZ" sz="1200" b="0" i="0" kern="1200" dirty="0" smtClean="0">
                <a:solidFill>
                  <a:schemeClr val="tx1"/>
                </a:solidFill>
                <a:effectLst/>
                <a:latin typeface="+mn-lt"/>
                <a:ea typeface="+mn-ea"/>
                <a:cs typeface="+mn-cs"/>
              </a:rPr>
              <a:t> have speciﬁc goals that they wish to achieve, and speciﬁc actions that they may take to achieve their goals. </a:t>
            </a:r>
            <a:r>
              <a:rPr lang="en-NZ" sz="1200" b="0" i="0" kern="1200" dirty="0" err="1" smtClean="0">
                <a:solidFill>
                  <a:schemeClr val="tx1"/>
                </a:solidFill>
                <a:effectLst/>
                <a:latin typeface="+mn-lt"/>
                <a:ea typeface="+mn-ea"/>
                <a:cs typeface="+mn-cs"/>
              </a:rPr>
              <a:t>Modeling</a:t>
            </a:r>
            <a:r>
              <a:rPr lang="en-NZ" sz="1200" b="0" i="0" kern="1200" dirty="0" smtClean="0">
                <a:solidFill>
                  <a:schemeClr val="tx1"/>
                </a:solidFill>
                <a:effectLst/>
                <a:latin typeface="+mn-lt"/>
                <a:ea typeface="+mn-ea"/>
                <a:cs typeface="+mn-cs"/>
              </a:rPr>
              <a:t> </a:t>
            </a:r>
            <a:r>
              <a:rPr lang="en-NZ" sz="1200" b="0" i="0" kern="1200" dirty="0" err="1" smtClean="0">
                <a:solidFill>
                  <a:schemeClr val="tx1"/>
                </a:solidFill>
                <a:effectLst/>
                <a:latin typeface="+mn-lt"/>
                <a:ea typeface="+mn-ea"/>
                <a:cs typeface="+mn-cs"/>
              </a:rPr>
              <a:t>PnGs</a:t>
            </a:r>
            <a:r>
              <a:rPr lang="en-NZ" sz="1200" b="0" i="0" kern="1200" dirty="0" smtClean="0">
                <a:solidFill>
                  <a:schemeClr val="tx1"/>
                </a:solidFill>
                <a:effectLst/>
                <a:latin typeface="+mn-lt"/>
                <a:ea typeface="+mn-ea"/>
                <a:cs typeface="+mn-cs"/>
              </a:rPr>
              <a:t> can therefore help us to think </a:t>
            </a:r>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about the ways in which a system might be vulnerable to abuse and use this information to specify appropriate mitigating requirements.</a:t>
            </a:r>
            <a:endParaRPr lang="en-NZ" sz="1200" b="0" i="0" kern="1200" dirty="0" smtClean="0">
              <a:solidFill>
                <a:schemeClr val="tx1"/>
              </a:solidFill>
              <a:effectLst/>
              <a:latin typeface="+mn-lt"/>
              <a:ea typeface="+mn-ea"/>
              <a:cs typeface="+mn-cs"/>
            </a:endParaRP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The </a:t>
            </a:r>
            <a:r>
              <a:rPr lang="en-NZ" sz="1200" b="0" i="0" kern="1200" dirty="0" err="1" smtClean="0">
                <a:solidFill>
                  <a:schemeClr val="tx1"/>
                </a:solidFill>
                <a:effectLst/>
                <a:latin typeface="+mn-lt"/>
                <a:ea typeface="+mn-ea"/>
                <a:cs typeface="+mn-cs"/>
              </a:rPr>
              <a:t>PnG</a:t>
            </a:r>
            <a:r>
              <a:rPr lang="en-NZ" sz="1200" b="0" i="0" kern="1200" dirty="0" smtClean="0">
                <a:solidFill>
                  <a:schemeClr val="tx1"/>
                </a:solidFill>
                <a:effectLst/>
                <a:latin typeface="+mn-lt"/>
                <a:ea typeface="+mn-ea"/>
                <a:cs typeface="+mn-cs"/>
              </a:rPr>
              <a:t> approach makes threat </a:t>
            </a:r>
            <a:r>
              <a:rPr lang="en-NZ" sz="1200" b="0" i="0" kern="1200" dirty="0" err="1" smtClean="0">
                <a:solidFill>
                  <a:schemeClr val="tx1"/>
                </a:solidFill>
                <a:effectLst/>
                <a:latin typeface="+mn-lt"/>
                <a:ea typeface="+mn-ea"/>
                <a:cs typeface="+mn-cs"/>
              </a:rPr>
              <a:t>modeling</a:t>
            </a:r>
            <a:r>
              <a:rPr lang="en-NZ" sz="1200" b="0" i="0" kern="1200" dirty="0" smtClean="0">
                <a:solidFill>
                  <a:schemeClr val="tx1"/>
                </a:solidFill>
                <a:effectLst/>
                <a:latin typeface="+mn-lt"/>
                <a:ea typeface="+mn-ea"/>
                <a:cs typeface="+mn-cs"/>
              </a:rPr>
              <a:t> more tractable by asking users to focus on attackers, their motivations, and abilities. Once this step is completed, users are asked to brainstorm ideas about targets and likely attack mechanisms that the attackers would deploy.</a:t>
            </a:r>
            <a:endParaRPr lang="en-NZ" sz="1200" b="0" i="0" kern="1200" dirty="0" smtClean="0">
              <a:solidFill>
                <a:schemeClr val="tx1"/>
              </a:solidFill>
              <a:effectLst/>
              <a:latin typeface="+mn-lt"/>
              <a:ea typeface="+mn-ea"/>
              <a:cs typeface="+mn-cs"/>
            </a:endParaRP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The theory behind this approach is that if engineers can understand what capabilities an attacker may have, and what types of mechanisms they may use to compromise a system, the engineers will gain a better understanding of targets or weaknesses within their own systems and the</a:t>
            </a:r>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degree to which they can be compromised. Some critics of this approach argue that a </a:t>
            </a:r>
            <a:r>
              <a:rPr lang="en-NZ" sz="1200" b="0" i="0" kern="1200" dirty="0" err="1" smtClean="0">
                <a:solidFill>
                  <a:schemeClr val="tx1"/>
                </a:solidFill>
                <a:effectLst/>
                <a:latin typeface="+mn-lt"/>
                <a:ea typeface="+mn-ea"/>
                <a:cs typeface="+mn-cs"/>
              </a:rPr>
              <a:t>PnG</a:t>
            </a:r>
            <a:r>
              <a:rPr lang="en-NZ" sz="1200" b="0" i="0" kern="1200" dirty="0" smtClean="0">
                <a:solidFill>
                  <a:schemeClr val="tx1"/>
                </a:solidFill>
                <a:effectLst/>
                <a:latin typeface="+mn-lt"/>
                <a:ea typeface="+mn-ea"/>
                <a:cs typeface="+mn-cs"/>
              </a:rPr>
              <a:t> can often take users down the wrong path. For example, for a system related to national security, users might reason that the system may be the target of a sophisticated attack from another nation</a:t>
            </a:r>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state. This conclusion, however, overlooks the fact that a nation state might compromise a system ﬁrst through a much simpler entry point and then ratchet up operations from there.</a:t>
            </a:r>
            <a:endParaRPr lang="en-NZ" sz="1200" b="0" i="0" kern="1200" dirty="0" smtClean="0">
              <a:solidFill>
                <a:schemeClr val="tx1"/>
              </a:solidFill>
              <a:effectLst/>
              <a:latin typeface="+mn-lt"/>
              <a:ea typeface="+mn-ea"/>
              <a:cs typeface="+mn-cs"/>
            </a:endParaRPr>
          </a:p>
          <a:p>
            <a:endParaRPr lang="en-NZ" sz="1200" b="0" i="0" kern="1200" dirty="0" smtClean="0">
              <a:solidFill>
                <a:schemeClr val="tx1"/>
              </a:solidFill>
              <a:effectLst/>
              <a:latin typeface="+mn-lt"/>
              <a:ea typeface="+mn-ea"/>
              <a:cs typeface="+mn-cs"/>
            </a:endParaRPr>
          </a:p>
          <a:p>
            <a:endParaRPr lang="en-NZ" dirty="0" smtClean="0"/>
          </a:p>
          <a:p>
            <a:endParaRPr lang="en-US" dirty="0" smtClean="0"/>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Let’s look at an example. From a study led by Nancy Lynch from CMU.</a:t>
            </a:r>
            <a:endParaRPr lang="en-NZ" sz="1200" b="0" i="0" u="none" strike="noStrike" kern="1200" baseline="0" dirty="0" smtClean="0">
              <a:solidFill>
                <a:schemeClr val="tx1"/>
              </a:solidFill>
              <a:latin typeface="+mn-lt"/>
              <a:ea typeface="+mn-ea"/>
              <a:cs typeface="+mn-cs"/>
            </a:endParaRPr>
          </a:p>
          <a:p>
            <a:endParaRPr lang="en-NZ" sz="1200" b="0" i="0" u="none" strike="noStrike" kern="1200" baseline="0" dirty="0" smtClean="0">
              <a:solidFill>
                <a:schemeClr val="tx1"/>
              </a:solidFill>
              <a:latin typeface="+mn-lt"/>
              <a:ea typeface="+mn-ea"/>
              <a:cs typeface="+mn-cs"/>
            </a:endParaRPr>
          </a:p>
          <a:p>
            <a:r>
              <a:rPr lang="en-NZ" sz="1200" b="0" i="0" u="none" strike="noStrike" kern="1200" baseline="0" dirty="0" smtClean="0">
                <a:solidFill>
                  <a:schemeClr val="tx1"/>
                </a:solidFill>
                <a:latin typeface="+mn-lt"/>
                <a:ea typeface="+mn-ea"/>
                <a:cs typeface="+mn-cs"/>
              </a:rPr>
              <a:t>Implantable cardioverter-defibrillators (ICDs) </a:t>
            </a:r>
            <a:endParaRPr lang="en-NZ" sz="1200" b="0" i="0" u="none" strike="noStrike" kern="1200" baseline="0" dirty="0" smtClean="0">
              <a:solidFill>
                <a:schemeClr val="tx1"/>
              </a:solidFill>
              <a:latin typeface="+mn-lt"/>
              <a:ea typeface="+mn-ea"/>
              <a:cs typeface="+mn-cs"/>
            </a:endParaRPr>
          </a:p>
          <a:p>
            <a:r>
              <a:rPr lang="en-NZ" dirty="0" smtClean="0"/>
              <a:t>A Hybrid Threat </a:t>
            </a:r>
            <a:r>
              <a:rPr lang="en-NZ" dirty="0" err="1" smtClean="0"/>
              <a:t>Modeling</a:t>
            </a:r>
            <a:r>
              <a:rPr lang="en-NZ" dirty="0" smtClean="0"/>
              <a:t> Method Nancy R. Mead Forrest Shull Krishnamurthy </a:t>
            </a:r>
            <a:r>
              <a:rPr lang="en-NZ" dirty="0" err="1" smtClean="0"/>
              <a:t>Vemuru</a:t>
            </a:r>
            <a:r>
              <a:rPr lang="en-NZ" dirty="0" smtClean="0"/>
              <a:t>, University of Virginia Ole </a:t>
            </a:r>
            <a:r>
              <a:rPr lang="en-NZ" dirty="0" err="1" smtClean="0"/>
              <a:t>Villadsen</a:t>
            </a:r>
            <a:r>
              <a:rPr lang="en-NZ" dirty="0" smtClean="0"/>
              <a:t>, Carnegie Mellon University March 2018 TECHNICAL NOTE CMU/SEI-2018-TN-002</a:t>
            </a:r>
            <a:endParaRPr lang="en-US" sz="1200" b="0" i="0" u="none" strike="noStrike" kern="1200" baseline="0" dirty="0" smtClean="0">
              <a:solidFill>
                <a:schemeClr val="tx1"/>
              </a:solidFill>
              <a:latin typeface="+mn-lt"/>
              <a:ea typeface="+mn-ea"/>
              <a:cs typeface="+mn-cs"/>
            </a:endParaRPr>
          </a:p>
          <a:p>
            <a:r>
              <a:rPr lang="en-NZ" dirty="0" smtClean="0">
                <a:hlinkClick r:id="rId3"/>
              </a:rPr>
              <a:t>https://resources.sei.cmu.edu/asset_files/TechnicalNote/2018_004_001_516627.pdf</a:t>
            </a:r>
            <a:endParaRPr lang="en-NZ" sz="1200" b="0" i="0" u="none" strike="noStrike"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err="1" smtClean="0">
                <a:solidFill>
                  <a:schemeClr val="tx1"/>
                </a:solidFill>
                <a:latin typeface="+mn-lt"/>
                <a:ea typeface="+mn-ea"/>
                <a:cs typeface="+mn-cs"/>
              </a:rPr>
              <a:t>PnGs</a:t>
            </a:r>
            <a:r>
              <a:rPr lang="en-NZ" sz="1200" b="0" i="0" u="none" strike="noStrike" kern="1200" baseline="0" dirty="0" smtClean="0">
                <a:solidFill>
                  <a:schemeClr val="tx1"/>
                </a:solidFill>
                <a:latin typeface="+mn-lt"/>
                <a:ea typeface="+mn-ea"/>
                <a:cs typeface="+mn-cs"/>
              </a:rPr>
              <a:t> represent archetypal users who behave in unwanted, possibly nefarious ways. However, like ordinary personas, </a:t>
            </a:r>
            <a:r>
              <a:rPr lang="en-NZ" sz="1200" b="0" i="0" u="none" strike="noStrike" kern="1200" baseline="0" dirty="0" err="1" smtClean="0">
                <a:solidFill>
                  <a:schemeClr val="tx1"/>
                </a:solidFill>
                <a:latin typeface="+mn-lt"/>
                <a:ea typeface="+mn-ea"/>
                <a:cs typeface="+mn-cs"/>
              </a:rPr>
              <a:t>PnGs</a:t>
            </a:r>
            <a:r>
              <a:rPr lang="en-NZ" sz="1200" b="0" i="0" u="none" strike="noStrike" kern="1200" baseline="0" dirty="0" smtClean="0">
                <a:solidFill>
                  <a:schemeClr val="tx1"/>
                </a:solidFill>
                <a:latin typeface="+mn-lt"/>
                <a:ea typeface="+mn-ea"/>
                <a:cs typeface="+mn-cs"/>
              </a:rPr>
              <a:t> have specific goals that they wish to achieve and specific actions that they may take to achieve their goals. </a:t>
            </a:r>
            <a:r>
              <a:rPr lang="en-NZ" sz="1200" b="0" i="0" u="none" strike="noStrike" kern="1200" baseline="0" dirty="0" err="1" smtClean="0">
                <a:solidFill>
                  <a:schemeClr val="tx1"/>
                </a:solidFill>
                <a:latin typeface="+mn-lt"/>
                <a:ea typeface="+mn-ea"/>
                <a:cs typeface="+mn-cs"/>
              </a:rPr>
              <a:t>Modeling</a:t>
            </a:r>
            <a:r>
              <a:rPr lang="en-NZ" sz="1200" b="0" i="0" u="none" strike="noStrike" kern="1200" baseline="0" dirty="0" smtClean="0">
                <a:solidFill>
                  <a:schemeClr val="tx1"/>
                </a:solidFill>
                <a:latin typeface="+mn-lt"/>
                <a:ea typeface="+mn-ea"/>
                <a:cs typeface="+mn-cs"/>
              </a:rPr>
              <a:t> </a:t>
            </a:r>
            <a:r>
              <a:rPr lang="en-NZ" sz="1200" b="0" i="0" u="none" strike="noStrike" kern="1200" baseline="0" dirty="0" err="1" smtClean="0">
                <a:solidFill>
                  <a:schemeClr val="tx1"/>
                </a:solidFill>
                <a:latin typeface="+mn-lt"/>
                <a:ea typeface="+mn-ea"/>
                <a:cs typeface="+mn-cs"/>
              </a:rPr>
              <a:t>PnGs</a:t>
            </a:r>
            <a:r>
              <a:rPr lang="en-NZ" sz="1200" b="0" i="0" u="none" strike="noStrike" kern="1200" baseline="0" dirty="0" smtClean="0">
                <a:solidFill>
                  <a:schemeClr val="tx1"/>
                </a:solidFill>
                <a:latin typeface="+mn-lt"/>
                <a:ea typeface="+mn-ea"/>
                <a:cs typeface="+mn-cs"/>
              </a:rPr>
              <a:t> can therefore help us to think about the ways in which a system might be vulnerable to abuse and use this information to specify appropriate mitigating requirements. </a:t>
            </a:r>
            <a:endParaRPr lang="en-NZ" sz="1200" b="0" i="0" u="none" strike="noStrike" kern="1200" baseline="0" dirty="0" smtClean="0">
              <a:solidFill>
                <a:schemeClr val="tx1"/>
              </a:solidFill>
              <a:latin typeface="+mn-lt"/>
              <a:ea typeface="+mn-ea"/>
              <a:cs typeface="+mn-cs"/>
            </a:endParaRPr>
          </a:p>
          <a:p>
            <a:r>
              <a:rPr lang="en-NZ" sz="1200" b="0" i="0" u="none" strike="noStrike" kern="1200" baseline="0" dirty="0" smtClean="0">
                <a:solidFill>
                  <a:schemeClr val="tx1"/>
                </a:solidFill>
                <a:latin typeface="+mn-lt"/>
                <a:ea typeface="+mn-ea"/>
                <a:cs typeface="+mn-cs"/>
              </a:rPr>
              <a:t>The </a:t>
            </a:r>
            <a:r>
              <a:rPr lang="en-NZ" sz="1200" b="0" i="0" u="none" strike="noStrike" kern="1200" baseline="0" dirty="0" err="1" smtClean="0">
                <a:solidFill>
                  <a:schemeClr val="tx1"/>
                </a:solidFill>
                <a:latin typeface="+mn-lt"/>
                <a:ea typeface="+mn-ea"/>
                <a:cs typeface="+mn-cs"/>
              </a:rPr>
              <a:t>PnG</a:t>
            </a:r>
            <a:r>
              <a:rPr lang="en-NZ" sz="1200" b="0" i="0" u="none" strike="noStrike" kern="1200" baseline="0" dirty="0" smtClean="0">
                <a:solidFill>
                  <a:schemeClr val="tx1"/>
                </a:solidFill>
                <a:latin typeface="+mn-lt"/>
                <a:ea typeface="+mn-ea"/>
                <a:cs typeface="+mn-cs"/>
              </a:rPr>
              <a:t> approach makes threat </a:t>
            </a:r>
            <a:r>
              <a:rPr lang="en-NZ" sz="1200" b="0" i="0" u="none" strike="noStrike" kern="1200" baseline="0" dirty="0" err="1" smtClean="0">
                <a:solidFill>
                  <a:schemeClr val="tx1"/>
                </a:solidFill>
                <a:latin typeface="+mn-lt"/>
                <a:ea typeface="+mn-ea"/>
                <a:cs typeface="+mn-cs"/>
              </a:rPr>
              <a:t>modeling</a:t>
            </a:r>
            <a:r>
              <a:rPr lang="en-NZ" sz="1200" b="0" i="0" u="none" strike="noStrike" kern="1200" baseline="0" dirty="0" smtClean="0">
                <a:solidFill>
                  <a:schemeClr val="tx1"/>
                </a:solidFill>
                <a:latin typeface="+mn-lt"/>
                <a:ea typeface="+mn-ea"/>
                <a:cs typeface="+mn-cs"/>
              </a:rPr>
              <a:t> more tractable by asking users to focus on attackers, their motivations, and abilities. Once this step is completed, users are asked to brainstorm ideas about targets and likely attack mechanisms that the attackers would deploy. The theory behind this approach is that if engineers can understand what capabilities an attacker may have and what types of mechanisms they may use to compromise a system, the engineers will gain a better un-</a:t>
            </a:r>
            <a:r>
              <a:rPr lang="en-NZ" sz="1200" b="0" i="0" u="none" strike="noStrike" kern="1200" baseline="0" dirty="0" err="1" smtClean="0">
                <a:solidFill>
                  <a:schemeClr val="tx1"/>
                </a:solidFill>
                <a:latin typeface="+mn-lt"/>
                <a:ea typeface="+mn-ea"/>
                <a:cs typeface="+mn-cs"/>
              </a:rPr>
              <a:t>derstanding</a:t>
            </a:r>
            <a:r>
              <a:rPr lang="en-NZ" sz="1200" b="0" i="0" u="none" strike="noStrike" kern="1200" baseline="0" dirty="0" smtClean="0">
                <a:solidFill>
                  <a:schemeClr val="tx1"/>
                </a:solidFill>
                <a:latin typeface="+mn-lt"/>
                <a:ea typeface="+mn-ea"/>
                <a:cs typeface="+mn-cs"/>
              </a:rPr>
              <a:t> of targets or weaknesses within their own systems and the degree to which they can be compromised. Some critics of this approach argue that a </a:t>
            </a:r>
            <a:r>
              <a:rPr lang="en-NZ" sz="1200" b="0" i="0" u="none" strike="noStrike" kern="1200" baseline="0" dirty="0" err="1" smtClean="0">
                <a:solidFill>
                  <a:schemeClr val="tx1"/>
                </a:solidFill>
                <a:latin typeface="+mn-lt"/>
                <a:ea typeface="+mn-ea"/>
                <a:cs typeface="+mn-cs"/>
              </a:rPr>
              <a:t>PnG</a:t>
            </a:r>
            <a:r>
              <a:rPr lang="en-NZ" sz="1200" b="0" i="0" u="none" strike="noStrike" kern="1200" baseline="0" dirty="0" smtClean="0">
                <a:solidFill>
                  <a:schemeClr val="tx1"/>
                </a:solidFill>
                <a:latin typeface="+mn-lt"/>
                <a:ea typeface="+mn-ea"/>
                <a:cs typeface="+mn-cs"/>
              </a:rPr>
              <a:t> can often take users down the wrong path. For example, for a system related to national security, users might reason that the sys-tem may be the target of a sophisticated attack from another nation-state. This conclusion, how-ever, overlooks the fact that a nation-state might compromise a system first through a much sim-</a:t>
            </a:r>
            <a:r>
              <a:rPr lang="en-NZ" sz="1200" b="0" i="0" u="none" strike="noStrike" kern="1200" baseline="0" dirty="0" err="1" smtClean="0">
                <a:solidFill>
                  <a:schemeClr val="tx1"/>
                </a:solidFill>
                <a:latin typeface="+mn-lt"/>
                <a:ea typeface="+mn-ea"/>
                <a:cs typeface="+mn-cs"/>
              </a:rPr>
              <a:t>pler</a:t>
            </a:r>
            <a:r>
              <a:rPr lang="en-NZ" sz="1200" b="0" i="0" u="none" strike="noStrike" kern="1200" baseline="0" dirty="0" smtClean="0">
                <a:solidFill>
                  <a:schemeClr val="tx1"/>
                </a:solidFill>
                <a:latin typeface="+mn-lt"/>
                <a:ea typeface="+mn-ea"/>
                <a:cs typeface="+mn-cs"/>
              </a:rPr>
              <a:t> entry point and then ratchet up operations from there. </a:t>
            </a:r>
            <a:endParaRPr lang="en-NZ" sz="1200" b="0" i="0" u="none" strike="noStrike" kern="1200" baseline="0" dirty="0" smtClean="0">
              <a:solidFill>
                <a:schemeClr val="tx1"/>
              </a:solidFill>
              <a:latin typeface="+mn-lt"/>
              <a:ea typeface="+mn-ea"/>
              <a:cs typeface="+mn-cs"/>
            </a:endParaRPr>
          </a:p>
          <a:p>
            <a:endParaRPr lang="en-NZ" sz="1200" b="0" i="0" u="none" strike="noStrike" kern="1200" baseline="0" dirty="0" smtClean="0">
              <a:solidFill>
                <a:schemeClr val="tx1"/>
              </a:solidFill>
              <a:latin typeface="+mn-lt"/>
              <a:ea typeface="+mn-ea"/>
              <a:cs typeface="+mn-cs"/>
            </a:endParaRPr>
          </a:p>
          <a:p>
            <a:r>
              <a:rPr lang="en-NZ" sz="1200" b="0" i="0" u="none" strike="noStrike" kern="1200" baseline="0" dirty="0" smtClean="0">
                <a:solidFill>
                  <a:schemeClr val="tx1"/>
                </a:solidFill>
                <a:latin typeface="+mn-lt"/>
                <a:ea typeface="+mn-ea"/>
                <a:cs typeface="+mn-cs"/>
              </a:rPr>
              <a:t>We provide examples of two </a:t>
            </a:r>
            <a:r>
              <a:rPr lang="en-NZ" sz="1200" b="0" i="0" u="none" strike="noStrike" kern="1200" baseline="0" dirty="0" err="1" smtClean="0">
                <a:solidFill>
                  <a:schemeClr val="tx1"/>
                </a:solidFill>
                <a:latin typeface="+mn-lt"/>
                <a:ea typeface="+mn-ea"/>
                <a:cs typeface="+mn-cs"/>
              </a:rPr>
              <a:t>PnGs</a:t>
            </a:r>
            <a:r>
              <a:rPr lang="en-NZ" sz="1200" b="0" i="0" u="none" strike="noStrike" kern="1200" baseline="0" dirty="0" smtClean="0">
                <a:solidFill>
                  <a:schemeClr val="tx1"/>
                </a:solidFill>
                <a:latin typeface="+mn-lt"/>
                <a:ea typeface="+mn-ea"/>
                <a:cs typeface="+mn-cs"/>
              </a:rPr>
              <a:t> in Figure 3. These </a:t>
            </a:r>
            <a:r>
              <a:rPr lang="en-NZ" sz="1200" b="0" i="0" u="none" strike="noStrike" kern="1200" baseline="0" dirty="0" err="1" smtClean="0">
                <a:solidFill>
                  <a:schemeClr val="tx1"/>
                </a:solidFill>
                <a:latin typeface="+mn-lt"/>
                <a:ea typeface="+mn-ea"/>
                <a:cs typeface="+mn-cs"/>
              </a:rPr>
              <a:t>PnGs</a:t>
            </a:r>
            <a:r>
              <a:rPr lang="en-NZ" sz="1200" b="0" i="0" u="none" strike="noStrike" kern="1200" baseline="0" dirty="0" smtClean="0">
                <a:solidFill>
                  <a:schemeClr val="tx1"/>
                </a:solidFill>
                <a:latin typeface="+mn-lt"/>
                <a:ea typeface="+mn-ea"/>
                <a:cs typeface="+mn-cs"/>
              </a:rPr>
              <a:t> were constructed manually for train-</a:t>
            </a:r>
            <a:r>
              <a:rPr lang="en-NZ" sz="1200" b="0" i="0" u="none" strike="noStrike" kern="1200" baseline="0" dirty="0" err="1" smtClean="0">
                <a:solidFill>
                  <a:schemeClr val="tx1"/>
                </a:solidFill>
                <a:latin typeface="+mn-lt"/>
                <a:ea typeface="+mn-ea"/>
                <a:cs typeface="+mn-cs"/>
              </a:rPr>
              <a:t>ing</a:t>
            </a:r>
            <a:r>
              <a:rPr lang="en-NZ" sz="1200" b="0" i="0" u="none" strike="noStrike" kern="1200" baseline="0" dirty="0" smtClean="0">
                <a:solidFill>
                  <a:schemeClr val="tx1"/>
                </a:solidFill>
                <a:latin typeface="+mn-lt"/>
                <a:ea typeface="+mn-ea"/>
                <a:cs typeface="+mn-cs"/>
              </a:rPr>
              <a:t> purposes and target the domain of Electro-Cardio Converters. Each </a:t>
            </a:r>
            <a:r>
              <a:rPr lang="en-NZ" sz="1200" b="0" i="0" u="none" strike="noStrike" kern="1200" baseline="0" dirty="0" err="1" smtClean="0">
                <a:solidFill>
                  <a:schemeClr val="tx1"/>
                </a:solidFill>
                <a:latin typeface="+mn-lt"/>
                <a:ea typeface="+mn-ea"/>
                <a:cs typeface="+mn-cs"/>
              </a:rPr>
              <a:t>PnG</a:t>
            </a:r>
            <a:r>
              <a:rPr lang="en-NZ" sz="1200" b="0" i="0" u="none" strike="noStrike" kern="1200" baseline="0" dirty="0" smtClean="0">
                <a:solidFill>
                  <a:schemeClr val="tx1"/>
                </a:solidFill>
                <a:latin typeface="+mn-lt"/>
                <a:ea typeface="+mn-ea"/>
                <a:cs typeface="+mn-cs"/>
              </a:rPr>
              <a:t> includes an image of the persona, his or her name, a description, the assumed role (e.g., Mechanical Engineer), and a moniker (e.g., Bitter and revengeful). Furthermore, it includes a set of relevant goals and skills, and a set of misuse cases that describe specific ways in which the </a:t>
            </a:r>
            <a:r>
              <a:rPr lang="en-NZ" sz="1200" b="0" i="0" u="none" strike="noStrike" kern="1200" baseline="0" dirty="0" err="1" smtClean="0">
                <a:solidFill>
                  <a:schemeClr val="tx1"/>
                </a:solidFill>
                <a:latin typeface="+mn-lt"/>
                <a:ea typeface="+mn-ea"/>
                <a:cs typeface="+mn-cs"/>
              </a:rPr>
              <a:t>PnG</a:t>
            </a:r>
            <a:r>
              <a:rPr lang="en-NZ" sz="1200" b="0" i="0" u="none" strike="noStrike" kern="1200" baseline="0" dirty="0" smtClean="0">
                <a:solidFill>
                  <a:schemeClr val="tx1"/>
                </a:solidFill>
                <a:latin typeface="+mn-lt"/>
                <a:ea typeface="+mn-ea"/>
                <a:cs typeface="+mn-cs"/>
              </a:rPr>
              <a:t> intends to attack the sys-tem [</a:t>
            </a:r>
            <a:r>
              <a:rPr lang="en-NZ" sz="1200" b="0" i="0" u="none" strike="noStrike" kern="1200" baseline="0" dirty="0" err="1" smtClean="0">
                <a:solidFill>
                  <a:schemeClr val="tx1"/>
                </a:solidFill>
                <a:latin typeface="+mn-lt"/>
                <a:ea typeface="+mn-ea"/>
                <a:cs typeface="+mn-cs"/>
              </a:rPr>
              <a:t>Opdahl</a:t>
            </a:r>
            <a:r>
              <a:rPr lang="en-NZ" sz="1200" b="0" i="0" u="none" strike="noStrike" kern="1200" baseline="0" dirty="0" smtClean="0">
                <a:solidFill>
                  <a:schemeClr val="tx1"/>
                </a:solidFill>
                <a:latin typeface="+mn-lt"/>
                <a:ea typeface="+mn-ea"/>
                <a:cs typeface="+mn-cs"/>
              </a:rPr>
              <a:t> 2009]. From this, we can construct a threat model that includes the actor (i.e., the </a:t>
            </a:r>
            <a:r>
              <a:rPr lang="en-NZ" sz="1200" b="0" i="0" u="none" strike="noStrike" kern="1200" baseline="0" dirty="0" err="1" smtClean="0">
                <a:solidFill>
                  <a:schemeClr val="tx1"/>
                </a:solidFill>
                <a:latin typeface="+mn-lt"/>
                <a:ea typeface="+mn-ea"/>
                <a:cs typeface="+mn-cs"/>
              </a:rPr>
              <a:t>PnG</a:t>
            </a:r>
            <a:r>
              <a:rPr lang="en-NZ" sz="1200" b="0" i="0" u="none" strike="noStrike" kern="1200" baseline="0" dirty="0" smtClean="0">
                <a:solidFill>
                  <a:schemeClr val="tx1"/>
                </a:solidFill>
                <a:latin typeface="+mn-lt"/>
                <a:ea typeface="+mn-ea"/>
                <a:cs typeface="+mn-cs"/>
              </a:rPr>
              <a:t>) and the attack mechanism and target specified in the misuse cases. Attack intent is provided in the general description. </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Security Cards is an approach to threat </a:t>
            </a:r>
            <a:r>
              <a:rPr lang="en-NZ" sz="1200" b="0" i="0" u="none" strike="noStrike" kern="1200" baseline="0" dirty="0" err="1" smtClean="0">
                <a:solidFill>
                  <a:schemeClr val="tx1"/>
                </a:solidFill>
                <a:latin typeface="+mn-lt"/>
                <a:ea typeface="+mn-ea"/>
                <a:cs typeface="+mn-cs"/>
              </a:rPr>
              <a:t>modeling</a:t>
            </a:r>
            <a:r>
              <a:rPr lang="en-NZ" sz="1200" b="0" i="0" u="none" strike="noStrike" kern="1200" baseline="0" dirty="0" smtClean="0">
                <a:solidFill>
                  <a:schemeClr val="tx1"/>
                </a:solidFill>
                <a:latin typeface="+mn-lt"/>
                <a:ea typeface="+mn-ea"/>
                <a:cs typeface="+mn-cs"/>
              </a:rPr>
              <a:t> that emphasizes creativity and brainstorming over more structured approaches, such as checklists, to help users identify unusual or more so-</a:t>
            </a:r>
            <a:r>
              <a:rPr lang="en-NZ" sz="1200" b="0" i="0" u="none" strike="noStrike" kern="1200" baseline="0" dirty="0" err="1" smtClean="0">
                <a:solidFill>
                  <a:schemeClr val="tx1"/>
                </a:solidFill>
                <a:latin typeface="+mn-lt"/>
                <a:ea typeface="+mn-ea"/>
                <a:cs typeface="+mn-cs"/>
              </a:rPr>
              <a:t>phisticated</a:t>
            </a:r>
            <a:r>
              <a:rPr lang="en-NZ" sz="1200" b="0" i="0" u="none" strike="noStrike" kern="1200" baseline="0" dirty="0" smtClean="0">
                <a:solidFill>
                  <a:schemeClr val="tx1"/>
                </a:solidFill>
                <a:latin typeface="+mn-lt"/>
                <a:ea typeface="+mn-ea"/>
                <a:cs typeface="+mn-cs"/>
              </a:rPr>
              <a:t> attacks. The method is suitable for purposes ranging from fundamental learning about security threats to aiding advanced professionals in system design [Denning 2013]. The use of Se-</a:t>
            </a:r>
            <a:r>
              <a:rPr lang="en-NZ" sz="1200" b="0" i="0" u="none" strike="noStrike" kern="1200" baseline="0" dirty="0" err="1" smtClean="0">
                <a:solidFill>
                  <a:schemeClr val="tx1"/>
                </a:solidFill>
                <a:latin typeface="+mn-lt"/>
                <a:ea typeface="+mn-ea"/>
                <a:cs typeface="+mn-cs"/>
              </a:rPr>
              <a:t>curity</a:t>
            </a:r>
            <a:r>
              <a:rPr lang="en-NZ" sz="1200" b="0" i="0" u="none" strike="noStrike" kern="1200" baseline="0" dirty="0" smtClean="0">
                <a:solidFill>
                  <a:schemeClr val="tx1"/>
                </a:solidFill>
                <a:latin typeface="+mn-lt"/>
                <a:ea typeface="+mn-ea"/>
                <a:cs typeface="+mn-cs"/>
              </a:rPr>
              <a:t> Cards helps to answer the following questions: If your system were compromised, what human assets could be impacted? Who might attack your system and why? What resources might the adversary have? How might the adversary attack your system? </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In a Security Card deck, the 42 cards are divided into four dimensions: Human Impact (9), </a:t>
            </a:r>
            <a:r>
              <a:rPr lang="en-NZ" sz="1200" b="0" i="0" u="none" strike="noStrike" kern="1200" baseline="0" dirty="0" err="1" smtClean="0">
                <a:solidFill>
                  <a:schemeClr val="tx1"/>
                </a:solidFill>
                <a:latin typeface="+mn-lt"/>
                <a:ea typeface="+mn-ea"/>
                <a:cs typeface="+mn-cs"/>
              </a:rPr>
              <a:t>Adver-sary’s</a:t>
            </a:r>
            <a:r>
              <a:rPr lang="en-NZ" sz="1200" b="0" i="0" u="none" strike="noStrike" kern="1200" baseline="0" dirty="0" smtClean="0">
                <a:solidFill>
                  <a:schemeClr val="tx1"/>
                </a:solidFill>
                <a:latin typeface="+mn-lt"/>
                <a:ea typeface="+mn-ea"/>
                <a:cs typeface="+mn-cs"/>
              </a:rPr>
              <a:t> Motivations (13), Adversary’s Resources (11), and Adversary’s Methods (9). The Human Impact cards focus on the different ways an attack can affect human lives, such as financial loss and violations of privacy. Adversary’s Motivations cards uncover the reasons why someone would desire to carry out an attack on an information system, such as financial gain or revenge. The ways and means for carrying out such an attack, such as tools or expertise, are addressed in the Adversary’s Resources cards. Finally, Adversary’s Methods cards investigate how an attacker might carry out an attack, such as through technical means or through coercion or manipulation. A card example looks like this:</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Users can apply Security Cards for threat </a:t>
            </a:r>
            <a:r>
              <a:rPr lang="en-NZ" sz="1200" b="0" i="0" u="none" strike="noStrike" kern="1200" baseline="0" dirty="0" err="1" smtClean="0">
                <a:solidFill>
                  <a:schemeClr val="tx1"/>
                </a:solidFill>
                <a:latin typeface="+mn-lt"/>
                <a:ea typeface="+mn-ea"/>
                <a:cs typeface="+mn-cs"/>
              </a:rPr>
              <a:t>modeling</a:t>
            </a:r>
            <a:r>
              <a:rPr lang="en-NZ" sz="1200" b="0" i="0" u="none" strike="noStrike" kern="1200" baseline="0" dirty="0" smtClean="0">
                <a:solidFill>
                  <a:schemeClr val="tx1"/>
                </a:solidFill>
                <a:latin typeface="+mn-lt"/>
                <a:ea typeface="+mn-ea"/>
                <a:cs typeface="+mn-cs"/>
              </a:rPr>
              <a:t> in many ways, according to the Security Card designers [Denning 2013]. For example, threat </a:t>
            </a:r>
            <a:r>
              <a:rPr lang="en-NZ" sz="1200" b="0" i="0" u="none" strike="noStrike" kern="1200" baseline="0" dirty="0" err="1" smtClean="0">
                <a:solidFill>
                  <a:schemeClr val="tx1"/>
                </a:solidFill>
                <a:latin typeface="+mn-lt"/>
                <a:ea typeface="+mn-ea"/>
                <a:cs typeface="+mn-cs"/>
              </a:rPr>
              <a:t>modelers</a:t>
            </a:r>
            <a:r>
              <a:rPr lang="en-NZ" sz="1200" b="0" i="0" u="none" strike="noStrike" kern="1200" baseline="0" dirty="0" smtClean="0">
                <a:solidFill>
                  <a:schemeClr val="tx1"/>
                </a:solidFill>
                <a:latin typeface="+mn-lt"/>
                <a:ea typeface="+mn-ea"/>
                <a:cs typeface="+mn-cs"/>
              </a:rPr>
              <a:t> could begin with a system or application.</a:t>
            </a:r>
            <a:endParaRPr lang="en-NZ" sz="1200" b="0" i="0" u="none" strike="noStrike" kern="1200" baseline="0" dirty="0" smtClean="0">
              <a:solidFill>
                <a:schemeClr val="tx1"/>
              </a:solidFill>
              <a:latin typeface="+mn-lt"/>
              <a:ea typeface="+mn-ea"/>
              <a:cs typeface="+mn-cs"/>
            </a:endParaRPr>
          </a:p>
          <a:p>
            <a:r>
              <a:rPr lang="en-NZ" sz="1200" b="0" i="0" u="none" strike="noStrike" kern="1200" baseline="0" dirty="0" smtClean="0">
                <a:solidFill>
                  <a:schemeClr val="tx1"/>
                </a:solidFill>
                <a:latin typeface="+mn-lt"/>
                <a:ea typeface="+mn-ea"/>
                <a:cs typeface="+mn-cs"/>
              </a:rPr>
              <a:t>They wish to protect and investigate each dimension individually to determine the extent to which each card might affect the system. Alternatively, they could also explore and assemble </a:t>
            </a:r>
            <a:r>
              <a:rPr lang="en-NZ" sz="1200" b="0" i="0" u="none" strike="noStrike" kern="1200" baseline="0" dirty="0" err="1" smtClean="0">
                <a:solidFill>
                  <a:schemeClr val="tx1"/>
                </a:solidFill>
                <a:latin typeface="+mn-lt"/>
                <a:ea typeface="+mn-ea"/>
                <a:cs typeface="+mn-cs"/>
              </a:rPr>
              <a:t>combina-tions</a:t>
            </a:r>
            <a:r>
              <a:rPr lang="en-NZ" sz="1200" b="0" i="0" u="none" strike="noStrike" kern="1200" baseline="0" dirty="0" smtClean="0">
                <a:solidFill>
                  <a:schemeClr val="tx1"/>
                </a:solidFill>
                <a:latin typeface="+mn-lt"/>
                <a:ea typeface="+mn-ea"/>
                <a:cs typeface="+mn-cs"/>
              </a:rPr>
              <a:t> of cards from different dimensions to uncover the most relevant and critical cyber threats. </a:t>
            </a:r>
            <a:endParaRPr lang="en-NZ" sz="1200" b="0" i="0" u="none" strike="noStrike"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diagrams</a:t>
            </a:r>
            <a:r>
              <a:rPr lang="en-NZ" baseline="0" dirty="0"/>
              <a:t> to model </a:t>
            </a:r>
            <a:r>
              <a:rPr lang="en-NZ" dirty="0"/>
              <a:t>the application once you</a:t>
            </a:r>
            <a:r>
              <a:rPr lang="en-NZ" baseline="0" dirty="0"/>
              <a:t> understand it.</a:t>
            </a:r>
            <a:endParaRPr lang="en-NZ" baseline="0" dirty="0"/>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ICD - </a:t>
            </a:r>
            <a:endParaRPr lang="en-NZ" sz="1200" b="0" i="0" u="none" strike="noStrike"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Some people will actually start thinking about what goes wrong right here. For example, how do you know that the web browser is being used by the person you expect? What happens if someone modifies data in the database? Is it OK for information to move from one box to the next without being encrypted? You might want to take a minute to think about some things that could go wrong here because these sorts of questions may lead you to ask “is that allowed?” </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hlinkClick r:id="rId3"/>
              </a:rPr>
              <a:t>https://www.visual-paradigm.com/guide/uml-unified-modeling-language/what-is-use-case-diagram/#:~:text=In%201986%2C%20Ivar%20Jacobson%20first,requirements%2C%20especially%20in%20software%20development.</a:t>
            </a:r>
            <a:endParaRPr lang="en-NZ" dirty="0" smtClean="0"/>
          </a:p>
          <a:p>
            <a:endParaRPr lang="en-US" dirty="0" smtClean="0"/>
          </a:p>
          <a:p>
            <a:r>
              <a:rPr lang="en-NZ" sz="1200" b="0" i="0" kern="1200" dirty="0" smtClean="0">
                <a:solidFill>
                  <a:schemeClr val="tx1"/>
                </a:solidFill>
                <a:effectLst/>
                <a:latin typeface="+mn-lt"/>
                <a:ea typeface="+mn-ea"/>
                <a:cs typeface="+mn-cs"/>
              </a:rPr>
              <a:t>In 1986, </a:t>
            </a:r>
            <a:r>
              <a:rPr lang="en-NZ" sz="1200" b="1" i="0" u="none" strike="noStrike" kern="1200" dirty="0" smtClean="0">
                <a:solidFill>
                  <a:schemeClr val="tx1"/>
                </a:solidFill>
                <a:effectLst/>
                <a:latin typeface="+mn-lt"/>
                <a:ea typeface="+mn-ea"/>
                <a:cs typeface="+mn-cs"/>
                <a:hlinkClick r:id="rId4"/>
              </a:rPr>
              <a:t>Ivar Jacobson</a:t>
            </a:r>
            <a:r>
              <a:rPr lang="en-NZ" sz="1200" b="0" i="0" kern="1200" dirty="0" smtClean="0">
                <a:solidFill>
                  <a:schemeClr val="tx1"/>
                </a:solidFill>
                <a:effectLst/>
                <a:latin typeface="+mn-lt"/>
                <a:ea typeface="+mn-ea"/>
                <a:cs typeface="+mn-cs"/>
              </a:rPr>
              <a:t> first formulated </a:t>
            </a:r>
            <a:r>
              <a:rPr lang="en-NZ" sz="1200" b="1" i="0" kern="1200" dirty="0" smtClean="0">
                <a:solidFill>
                  <a:schemeClr val="tx1"/>
                </a:solidFill>
                <a:effectLst/>
                <a:latin typeface="+mn-lt"/>
                <a:ea typeface="+mn-ea"/>
                <a:cs typeface="+mn-cs"/>
              </a:rPr>
              <a:t>textual</a:t>
            </a:r>
            <a:r>
              <a:rPr lang="en-NZ" sz="1200" b="0" i="0" kern="1200" dirty="0" smtClean="0">
                <a:solidFill>
                  <a:schemeClr val="tx1"/>
                </a:solidFill>
                <a:effectLst/>
                <a:latin typeface="+mn-lt"/>
                <a:ea typeface="+mn-ea"/>
                <a:cs typeface="+mn-cs"/>
              </a:rPr>
              <a:t> and </a:t>
            </a:r>
            <a:r>
              <a:rPr lang="en-NZ" sz="1200" b="1" i="0" kern="1200" dirty="0" smtClean="0">
                <a:solidFill>
                  <a:schemeClr val="tx1"/>
                </a:solidFill>
                <a:effectLst/>
                <a:latin typeface="+mn-lt"/>
                <a:ea typeface="+mn-ea"/>
                <a:cs typeface="+mn-cs"/>
              </a:rPr>
              <a:t>visual </a:t>
            </a:r>
            <a:r>
              <a:rPr lang="en-NZ" sz="1200" b="1" i="0" kern="1200" dirty="0" err="1" smtClean="0">
                <a:solidFill>
                  <a:schemeClr val="tx1"/>
                </a:solidFill>
                <a:effectLst/>
                <a:latin typeface="+mn-lt"/>
                <a:ea typeface="+mn-ea"/>
                <a:cs typeface="+mn-cs"/>
              </a:rPr>
              <a:t>modeling</a:t>
            </a:r>
            <a:r>
              <a:rPr lang="en-NZ" sz="1200" b="0" i="0" kern="1200" dirty="0" smtClean="0">
                <a:solidFill>
                  <a:schemeClr val="tx1"/>
                </a:solidFill>
                <a:effectLst/>
                <a:latin typeface="+mn-lt"/>
                <a:ea typeface="+mn-ea"/>
                <a:cs typeface="+mn-cs"/>
              </a:rPr>
              <a:t> techniques for specifying use cases.</a:t>
            </a:r>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In 1992 his co-authored book </a:t>
            </a:r>
            <a:r>
              <a:rPr lang="en-NZ" sz="1200" b="1" i="0" u="none" strike="noStrike" kern="1200" dirty="0" smtClean="0">
                <a:solidFill>
                  <a:schemeClr val="tx1"/>
                </a:solidFill>
                <a:effectLst/>
                <a:latin typeface="+mn-lt"/>
                <a:ea typeface="+mn-ea"/>
                <a:cs typeface="+mn-cs"/>
                <a:hlinkClick r:id="rId5"/>
              </a:rPr>
              <a:t>Object-Oriented Software Engineering - A Use Case Driven Approach</a:t>
            </a:r>
            <a:r>
              <a:rPr lang="en-NZ" sz="1200" b="0" i="0" kern="1200" dirty="0" smtClean="0">
                <a:solidFill>
                  <a:schemeClr val="tx1"/>
                </a:solidFill>
                <a:effectLst/>
                <a:latin typeface="+mn-lt"/>
                <a:ea typeface="+mn-ea"/>
                <a:cs typeface="+mn-cs"/>
              </a:rPr>
              <a:t> helped to popularize the technique for capturing functional requirements, especially in software development.</a:t>
            </a:r>
            <a:endParaRPr lang="en-NZ" sz="1200" b="0" i="0" kern="1200" dirty="0" smtClean="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1" i="0" kern="1200" dirty="0" smtClean="0">
                <a:solidFill>
                  <a:schemeClr val="tx1"/>
                </a:solidFill>
                <a:effectLst/>
                <a:latin typeface="+mn-lt"/>
                <a:ea typeface="+mn-ea"/>
                <a:cs typeface="+mn-cs"/>
              </a:rPr>
              <a:t>Use cases</a:t>
            </a:r>
            <a:r>
              <a:rPr lang="en-NZ" sz="1200" b="0" i="0" kern="1200" dirty="0" smtClean="0">
                <a:solidFill>
                  <a:schemeClr val="tx1"/>
                </a:solidFill>
                <a:effectLst/>
                <a:latin typeface="+mn-lt"/>
                <a:ea typeface="+mn-ea"/>
                <a:cs typeface="+mn-cs"/>
              </a:rPr>
              <a:t>. A use case describes a sequence of actions that provide something of measurable value to an actor and is drawn as a horizontal ellipse.</a:t>
            </a:r>
            <a:endParaRPr lang="en-NZ" sz="1200" b="0" i="0" kern="1200" dirty="0" smtClean="0">
              <a:solidFill>
                <a:schemeClr val="tx1"/>
              </a:solidFill>
              <a:effectLst/>
              <a:latin typeface="+mn-lt"/>
              <a:ea typeface="+mn-ea"/>
              <a:cs typeface="+mn-cs"/>
            </a:endParaRPr>
          </a:p>
          <a:p>
            <a:r>
              <a:rPr lang="en-NZ" sz="1200" b="1" i="0" kern="1200" dirty="0" smtClean="0">
                <a:solidFill>
                  <a:schemeClr val="tx1"/>
                </a:solidFill>
                <a:effectLst/>
                <a:latin typeface="+mn-lt"/>
                <a:ea typeface="+mn-ea"/>
                <a:cs typeface="+mn-cs"/>
              </a:rPr>
              <a:t>Actors</a:t>
            </a:r>
            <a:r>
              <a:rPr lang="en-NZ" sz="1200" b="0" i="0" kern="1200" dirty="0" smtClean="0">
                <a:solidFill>
                  <a:schemeClr val="tx1"/>
                </a:solidFill>
                <a:effectLst/>
                <a:latin typeface="+mn-lt"/>
                <a:ea typeface="+mn-ea"/>
                <a:cs typeface="+mn-cs"/>
              </a:rPr>
              <a:t>. An actor is a person, organization, or external system that plays a role in one or more interactions with your system. Actors are drawn as stick figures.</a:t>
            </a:r>
            <a:endParaRPr lang="en-NZ" sz="1200" b="0" i="0" kern="1200" dirty="0" smtClean="0">
              <a:solidFill>
                <a:schemeClr val="tx1"/>
              </a:solidFill>
              <a:effectLst/>
              <a:latin typeface="+mn-lt"/>
              <a:ea typeface="+mn-ea"/>
              <a:cs typeface="+mn-cs"/>
            </a:endParaRPr>
          </a:p>
          <a:p>
            <a:r>
              <a:rPr lang="en-NZ" sz="1200" b="1" i="0" kern="1200" dirty="0" smtClean="0">
                <a:solidFill>
                  <a:schemeClr val="tx1"/>
                </a:solidFill>
                <a:effectLst/>
                <a:latin typeface="+mn-lt"/>
                <a:ea typeface="+mn-ea"/>
                <a:cs typeface="+mn-cs"/>
              </a:rPr>
              <a:t>Associations</a:t>
            </a:r>
            <a:r>
              <a:rPr lang="en-NZ" sz="1200" b="0" i="0" kern="1200" dirty="0" smtClean="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a:t>
            </a:r>
            <a:r>
              <a:rPr lang="en-NZ" sz="1200" b="0" i="0" kern="1200" dirty="0" err="1" smtClean="0">
                <a:solidFill>
                  <a:schemeClr val="tx1"/>
                </a:solidFill>
                <a:effectLst/>
                <a:latin typeface="+mn-lt"/>
                <a:ea typeface="+mn-ea"/>
                <a:cs typeface="+mn-cs"/>
              </a:rPr>
              <a:t>modeled</a:t>
            </a:r>
            <a:r>
              <a:rPr lang="en-NZ" sz="1200" b="0" i="0" kern="1200" dirty="0" smtClean="0">
                <a:solidFill>
                  <a:schemeClr val="tx1"/>
                </a:solidFill>
                <a:effectLst/>
                <a:latin typeface="+mn-lt"/>
                <a:ea typeface="+mn-ea"/>
                <a:cs typeface="+mn-cs"/>
              </a:rPr>
              <a:t>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endParaRPr lang="en-NZ" sz="1200" b="0" i="0" kern="1200" dirty="0" smtClean="0">
              <a:solidFill>
                <a:schemeClr val="tx1"/>
              </a:solidFill>
              <a:effectLst/>
              <a:latin typeface="+mn-lt"/>
              <a:ea typeface="+mn-ea"/>
              <a:cs typeface="+mn-cs"/>
            </a:endParaRPr>
          </a:p>
          <a:p>
            <a:endParaRPr lang="en-US" dirty="0" smtClean="0"/>
          </a:p>
          <a:p>
            <a:r>
              <a:rPr lang="en-NZ" sz="1200" b="0" i="0" kern="1200" dirty="0" smtClean="0">
                <a:solidFill>
                  <a:schemeClr val="tx1"/>
                </a:solidFill>
                <a:effectLst/>
                <a:latin typeface="+mn-lt"/>
                <a:ea typeface="+mn-ea"/>
                <a:cs typeface="+mn-cs"/>
              </a:rPr>
              <a:t>In the example depicted in </a:t>
            </a:r>
            <a:r>
              <a:rPr lang="en-NZ" sz="1200" b="0" i="0" u="none" strike="noStrike" kern="1200" dirty="0" smtClean="0">
                <a:solidFill>
                  <a:schemeClr val="tx1"/>
                </a:solidFill>
                <a:effectLst/>
                <a:latin typeface="+mn-lt"/>
                <a:ea typeface="+mn-ea"/>
                <a:cs typeface="+mn-cs"/>
                <a:hlinkClick r:id="rId3"/>
              </a:rPr>
              <a:t>Figure 1</a:t>
            </a:r>
            <a:r>
              <a:rPr lang="en-NZ" sz="1200" b="0" i="0" kern="1200" dirty="0" smtClean="0">
                <a:solidFill>
                  <a:schemeClr val="tx1"/>
                </a:solidFill>
                <a:effectLst/>
                <a:latin typeface="+mn-lt"/>
                <a:ea typeface="+mn-ea"/>
                <a:cs typeface="+mn-cs"/>
              </a:rPr>
              <a:t> students are enrolling in courses with the potential help of registrars. Professors input the marks students earn on assignments and registrars authorize the distribution of transcripts (report cards) to students. Note how for some use cases there is more than one actor involved. Moreover, note how some associations have arrowheads¾any given use case association will have a zero or one arrowhead. </a:t>
            </a:r>
            <a:endParaRPr lang="en-NZ"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r>
              <a:rPr lang="en-NZ" dirty="0" smtClean="0">
                <a:hlinkClick r:id="rId4"/>
              </a:rPr>
              <a:t>http://www.agilemodeling.com/artifacts/useCaseDiagram.htm</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1" i="0" kern="1200" dirty="0" smtClean="0">
                <a:solidFill>
                  <a:schemeClr val="tx1"/>
                </a:solidFill>
                <a:effectLst/>
                <a:latin typeface="+mn-lt"/>
                <a:ea typeface="+mn-ea"/>
                <a:cs typeface="+mn-cs"/>
              </a:rPr>
              <a:t>Use cases</a:t>
            </a:r>
            <a:r>
              <a:rPr lang="en-NZ" sz="1200" b="0" i="0" kern="1200" dirty="0" smtClean="0">
                <a:solidFill>
                  <a:schemeClr val="tx1"/>
                </a:solidFill>
                <a:effectLst/>
                <a:latin typeface="+mn-lt"/>
                <a:ea typeface="+mn-ea"/>
                <a:cs typeface="+mn-cs"/>
              </a:rPr>
              <a:t>. A use case describes a sequence of actions that provide something of measurable value to an actor and is drawn as a horizontal ellipse.</a:t>
            </a:r>
            <a:endParaRPr lang="en-NZ" sz="1200" b="0" i="0" kern="1200" dirty="0" smtClean="0">
              <a:solidFill>
                <a:schemeClr val="tx1"/>
              </a:solidFill>
              <a:effectLst/>
              <a:latin typeface="+mn-lt"/>
              <a:ea typeface="+mn-ea"/>
              <a:cs typeface="+mn-cs"/>
            </a:endParaRPr>
          </a:p>
          <a:p>
            <a:r>
              <a:rPr lang="en-NZ" sz="1200" b="1" i="0" kern="1200" dirty="0" smtClean="0">
                <a:solidFill>
                  <a:schemeClr val="tx1"/>
                </a:solidFill>
                <a:effectLst/>
                <a:latin typeface="+mn-lt"/>
                <a:ea typeface="+mn-ea"/>
                <a:cs typeface="+mn-cs"/>
              </a:rPr>
              <a:t>Actors</a:t>
            </a:r>
            <a:r>
              <a:rPr lang="en-NZ" sz="1200" b="0" i="0" kern="1200" dirty="0" smtClean="0">
                <a:solidFill>
                  <a:schemeClr val="tx1"/>
                </a:solidFill>
                <a:effectLst/>
                <a:latin typeface="+mn-lt"/>
                <a:ea typeface="+mn-ea"/>
                <a:cs typeface="+mn-cs"/>
              </a:rPr>
              <a:t>. An actor is a person, organization, or external system that plays a role in one or more interactions with your system. Actors are drawn as stick figures.</a:t>
            </a:r>
            <a:endParaRPr lang="en-NZ" sz="1200" b="0" i="0" kern="1200" dirty="0" smtClean="0">
              <a:solidFill>
                <a:schemeClr val="tx1"/>
              </a:solidFill>
              <a:effectLst/>
              <a:latin typeface="+mn-lt"/>
              <a:ea typeface="+mn-ea"/>
              <a:cs typeface="+mn-cs"/>
            </a:endParaRPr>
          </a:p>
          <a:p>
            <a:r>
              <a:rPr lang="en-NZ" sz="1200" b="1" i="0" kern="1200" dirty="0" smtClean="0">
                <a:solidFill>
                  <a:schemeClr val="tx1"/>
                </a:solidFill>
                <a:effectLst/>
                <a:latin typeface="+mn-lt"/>
                <a:ea typeface="+mn-ea"/>
                <a:cs typeface="+mn-cs"/>
              </a:rPr>
              <a:t>Associations</a:t>
            </a:r>
            <a:r>
              <a:rPr lang="en-NZ" sz="1200" b="0" i="0" kern="1200" dirty="0" smtClean="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a:t>
            </a:r>
            <a:r>
              <a:rPr lang="en-NZ" sz="1200" b="0" i="0" kern="1200" dirty="0" err="1" smtClean="0">
                <a:solidFill>
                  <a:schemeClr val="tx1"/>
                </a:solidFill>
                <a:effectLst/>
                <a:latin typeface="+mn-lt"/>
                <a:ea typeface="+mn-ea"/>
                <a:cs typeface="+mn-cs"/>
              </a:rPr>
              <a:t>modeled</a:t>
            </a:r>
            <a:r>
              <a:rPr lang="en-NZ" sz="1200" b="0" i="0" kern="1200" dirty="0" smtClean="0">
                <a:solidFill>
                  <a:schemeClr val="tx1"/>
                </a:solidFill>
                <a:effectLst/>
                <a:latin typeface="+mn-lt"/>
                <a:ea typeface="+mn-ea"/>
                <a:cs typeface="+mn-cs"/>
              </a:rPr>
              <a:t>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endParaRPr lang="en-NZ" sz="1200" b="0" i="0" kern="1200" dirty="0" smtClean="0">
              <a:solidFill>
                <a:schemeClr val="tx1"/>
              </a:solidFill>
              <a:effectLst/>
              <a:latin typeface="+mn-lt"/>
              <a:ea typeface="+mn-ea"/>
              <a:cs typeface="+mn-cs"/>
            </a:endParaRPr>
          </a:p>
          <a:p>
            <a:endParaRPr lang="en-US" dirty="0" smtClean="0"/>
          </a:p>
          <a:p>
            <a:r>
              <a:rPr lang="en-NZ" sz="1200" b="0" i="0" kern="1200" dirty="0" smtClean="0">
                <a:solidFill>
                  <a:schemeClr val="tx1"/>
                </a:solidFill>
                <a:effectLst/>
                <a:latin typeface="+mn-lt"/>
                <a:ea typeface="+mn-ea"/>
                <a:cs typeface="+mn-cs"/>
              </a:rPr>
              <a:t>In the example depicted in </a:t>
            </a:r>
            <a:r>
              <a:rPr lang="en-NZ" sz="1200" b="0" i="0" u="none" strike="noStrike" kern="1200" dirty="0" smtClean="0">
                <a:solidFill>
                  <a:schemeClr val="tx1"/>
                </a:solidFill>
                <a:effectLst/>
                <a:latin typeface="+mn-lt"/>
                <a:ea typeface="+mn-ea"/>
                <a:cs typeface="+mn-cs"/>
                <a:hlinkClick r:id="rId3"/>
              </a:rPr>
              <a:t>Figure 1</a:t>
            </a:r>
            <a:r>
              <a:rPr lang="en-NZ" sz="1200" b="0" i="0" kern="1200" dirty="0" smtClean="0">
                <a:solidFill>
                  <a:schemeClr val="tx1"/>
                </a:solidFill>
                <a:effectLst/>
                <a:latin typeface="+mn-lt"/>
                <a:ea typeface="+mn-ea"/>
                <a:cs typeface="+mn-cs"/>
              </a:rPr>
              <a:t> students are enrolling in courses with the potential help of registrars. Professors input the marks students earn on assignments and registrars authorize the distribution of transcripts (report cards) to students. Note how for some use cases there is more than one actor involved. Moreover, note how some associations have arrowheads¾any given use case association will have a zero or one arrowhead. </a:t>
            </a:r>
            <a:endParaRPr lang="en-NZ"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r>
              <a:rPr lang="en-NZ" dirty="0" smtClean="0">
                <a:hlinkClick r:id="rId4"/>
              </a:rPr>
              <a:t>http://www.agilemodeling.com/artifacts/useCaseDiagram.htm</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Use cases tend to focus more on what a system does rather then how the system does it. As such, they are not good at showing the opposite; that is, what a system should not do. </a:t>
            </a:r>
            <a:endParaRPr lang="en-NZ" dirty="0" smtClean="0">
              <a:hlinkClick r:id="rId3"/>
            </a:endParaRPr>
          </a:p>
          <a:p>
            <a:endParaRPr lang="en-NZ" dirty="0" smtClean="0">
              <a:hlinkClick r:id="rId3"/>
            </a:endParaRPr>
          </a:p>
          <a:p>
            <a:r>
              <a:rPr lang="en-NZ" dirty="0" smtClean="0">
                <a:hlinkClick r:id="rId3"/>
              </a:rPr>
              <a:t>https://www.cs.auckland.ac.nz/courses/compsci725s2c/archive/termpapers/csia.pdf</a:t>
            </a:r>
            <a:endParaRPr lang="en-NZ" dirty="0" smtClean="0"/>
          </a:p>
          <a:p>
            <a:endParaRPr lang="en-US" dirty="0" smtClean="0"/>
          </a:p>
          <a:p>
            <a:r>
              <a:rPr lang="en-NZ" dirty="0" err="1" smtClean="0"/>
              <a:t>Sindre</a:t>
            </a:r>
            <a:r>
              <a:rPr lang="en-NZ" dirty="0" smtClean="0"/>
              <a:t> G, </a:t>
            </a:r>
            <a:r>
              <a:rPr lang="en-NZ" dirty="0" err="1" smtClean="0"/>
              <a:t>Opdahl</a:t>
            </a:r>
            <a:r>
              <a:rPr lang="en-NZ" dirty="0" smtClean="0"/>
              <a:t> AL (2000) Eliciting security requirements by misuse cases. In: Proceedings of TOOLS Pacific 2000, Sydney, Australia </a:t>
            </a:r>
            <a:endParaRPr lang="en-NZ" dirty="0" smtClean="0"/>
          </a:p>
          <a:p>
            <a:endParaRPr lang="en-US" dirty="0" smtClean="0"/>
          </a:p>
          <a:p>
            <a:r>
              <a:rPr lang="en-NZ" dirty="0" smtClean="0"/>
              <a:t>Alexander IF (2002) Initial industrial experience of misuse cases in trade-off analysis. In: Proceedings of the 10th anniversary IEEE international requirements engineering conference (RE’02), Essen, Germany </a:t>
            </a:r>
            <a:endParaRPr lang="en-NZ" dirty="0" smtClean="0"/>
          </a:p>
          <a:p>
            <a:endParaRPr lang="en-US" dirty="0" smtClean="0"/>
          </a:p>
          <a:p>
            <a:r>
              <a:rPr lang="en-NZ" dirty="0" err="1" smtClean="0"/>
              <a:t>Sindre</a:t>
            </a:r>
            <a:r>
              <a:rPr lang="en-NZ" dirty="0" smtClean="0"/>
              <a:t> took the view that it may be interesting to look at the use and misuse together, hence they illustrate use cases and misuse cases in the same diagram. To avoid confusion between the two, misuse cases and any </a:t>
            </a:r>
            <a:r>
              <a:rPr lang="en-NZ" dirty="0" err="1" smtClean="0"/>
              <a:t>mis</a:t>
            </a:r>
            <a:r>
              <a:rPr lang="en-NZ" dirty="0" smtClean="0"/>
              <a:t>-actors are shown in an “inverted” format. </a:t>
            </a:r>
            <a:endParaRPr lang="en-NZ" dirty="0" smtClean="0"/>
          </a:p>
          <a:p>
            <a:endParaRPr lang="en-US" dirty="0" smtClean="0"/>
          </a:p>
          <a:p>
            <a:r>
              <a:rPr lang="en-NZ" dirty="0" smtClean="0"/>
              <a:t>A misuser (which replaces </a:t>
            </a:r>
            <a:r>
              <a:rPr lang="en-NZ" dirty="0" err="1" smtClean="0"/>
              <a:t>mis</a:t>
            </a:r>
            <a:r>
              <a:rPr lang="en-NZ" dirty="0" smtClean="0"/>
              <a:t>-actor) is “an actor that initiates misuse cases, either intentionally or inadvertently”. The association between a misuse case and a use case can either be a “threatens” or a “mitigates” relationship [8]. A use case can mitigate a misuse case. This means that the use case reduces the chance of a misuse case succeeding. </a:t>
            </a:r>
            <a:endParaRPr lang="en-NZ" dirty="0"/>
          </a:p>
        </p:txBody>
      </p:sp>
      <p:sp>
        <p:nvSpPr>
          <p:cNvPr id="4" name="Slide Number Placeholder 3"/>
          <p:cNvSpPr>
            <a:spLocks noGrp="1"/>
          </p:cNvSpPr>
          <p:nvPr>
            <p:ph type="sldNum" sz="quarter" idx="5"/>
          </p:nvPr>
        </p:nvSpPr>
        <p:spPr/>
        <p:txBody>
          <a:bodyPr/>
          <a:lstStyle/>
          <a:p>
            <a:fld id="{85B1EDBB-67F6-4158-BB30-1613BB8587C3}" type="slidenum">
              <a:rPr lang="en-NZ" smtClean="0"/>
            </a:fld>
            <a:endParaRPr lang="en-N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30306" y="6356351"/>
            <a:ext cx="3024095" cy="365125"/>
          </a:xfrm>
        </p:spPr>
        <p:txBody>
          <a:bodyPr/>
          <a:lstStyle/>
          <a:p>
            <a:r>
              <a:rPr lang="en-US" dirty="0"/>
              <a:t>CYBR171: </a:t>
            </a:r>
            <a:r>
              <a:rPr lang="en-US" dirty="0" err="1"/>
              <a:t>Haumaru</a:t>
            </a:r>
            <a:r>
              <a:rPr lang="en-US" dirty="0"/>
              <a:t>-a-</a:t>
            </a:r>
            <a:r>
              <a:rPr lang="en-US" dirty="0" err="1"/>
              <a:t>Rorohiko</a:t>
            </a:r>
            <a:r>
              <a:rPr lang="en-US" dirty="0"/>
              <a:t> </a:t>
            </a:r>
            <a:endParaRPr lang="en-US" dirty="0"/>
          </a:p>
        </p:txBody>
      </p:sp>
      <p:sp>
        <p:nvSpPr>
          <p:cNvPr id="5" name="Footer Placeholder 4"/>
          <p:cNvSpPr>
            <a:spLocks noGrp="1"/>
          </p:cNvSpPr>
          <p:nvPr>
            <p:ph type="ftr" sz="quarter" idx="11"/>
          </p:nvPr>
        </p:nvSpPr>
        <p:spPr/>
        <p:txBody>
          <a:bodyPr/>
          <a:lstStyle>
            <a:lvl1pPr>
              <a:defRPr i="1"/>
            </a:lvl1pPr>
          </a:lstStyle>
          <a:p>
            <a:endParaRPr lang="en-US" dirty="0"/>
          </a:p>
        </p:txBody>
      </p:sp>
      <p:sp>
        <p:nvSpPr>
          <p:cNvPr id="6" name="Slide Number Placeholder 5"/>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F53E4FA-4A01-844E-B9D0-934A967CBC1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F53E4FA-4A01-844E-B9D0-934A967CBC1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F53E4FA-4A01-844E-B9D0-934A967CBC1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F53E4FA-4A01-844E-B9D0-934A967CBC1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AF53E4FA-4A01-844E-B9D0-934A967CBC1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AF53E4FA-4A01-844E-B9D0-934A967CBC1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F53E4FA-4A01-844E-B9D0-934A967CBC1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3E4FA-4A01-844E-B9D0-934A967CBC1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F53E4FA-4A01-844E-B9D0-934A967CBC1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F53E4FA-4A01-844E-B9D0-934A967CBC1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95122-A112-0844-98BC-D2A9AE74581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3E4FA-4A01-844E-B9D0-934A967CBC1A}" type="datetimeFigureOut">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95122-A112-0844-98BC-D2A9AE74581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www.victoria.ac.nz/"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cs.auckland.ac.nz/courses/compsci725s2c/archive/termpapers/csia.pdf" TargetMode="Externa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hyperlink" Target="https://www.interaction-design.org/literature/article/personas-why-and-how-you-should-use-them" TargetMode="Externa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hyperlink" Target="https://xtensio.com/user-persona/" TargetMode="Externa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hyperlink" Target="https://www.dw.com/cda/en/what-does-it-mean-to-be-declared-persona-non-grata/a-47800884"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hyperlink" Target="https://resources.sei.cmu.edu/asset_files/TechnicalNote/2018_004_001_516627.pdf" TargetMode="Externa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hyperlink" Target="https://securitycards.cs.washington.edu/"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rcRect/>
          <a:stretch>
            <a:fillRect/>
          </a:stretch>
        </p:blipFill>
        <p:spPr>
          <a:xfrm>
            <a:off x="0" y="0"/>
            <a:ext cx="12192000" cy="6858000"/>
          </a:xfrm>
          <a:prstGeom prst="rect">
            <a:avLst/>
          </a:prstGeom>
        </p:spPr>
      </p:pic>
      <p:sp>
        <p:nvSpPr>
          <p:cNvPr id="3" name="TextBox 2"/>
          <p:cNvSpPr txBox="1"/>
          <p:nvPr/>
        </p:nvSpPr>
        <p:spPr>
          <a:xfrm>
            <a:off x="2894176" y="2041832"/>
            <a:ext cx="6664004" cy="3200876"/>
          </a:xfrm>
          <a:prstGeom prst="rect">
            <a:avLst/>
          </a:prstGeom>
          <a:solidFill>
            <a:schemeClr val="bg1"/>
          </a:solidFill>
        </p:spPr>
        <p:txBody>
          <a:bodyPr wrap="none" rtlCol="0">
            <a:spAutoFit/>
          </a:bodyPr>
          <a:lstStyle/>
          <a:p>
            <a:pPr algn="ctr"/>
            <a:r>
              <a:rPr lang="en-US" sz="5400" b="1" dirty="0"/>
              <a:t>Threat Modelling </a:t>
            </a:r>
            <a:br>
              <a:rPr lang="en-US" sz="5400" b="1" dirty="0"/>
            </a:br>
            <a:r>
              <a:rPr lang="en-US" sz="5400" b="1" dirty="0"/>
              <a:t>and Risk Assessment II</a:t>
            </a:r>
            <a:br>
              <a:rPr lang="en-US" sz="7200" b="1" dirty="0"/>
            </a:br>
            <a:r>
              <a:rPr lang="en-NZ" sz="3600" b="1" dirty="0">
                <a:solidFill>
                  <a:schemeClr val="bg1">
                    <a:lumMod val="65000"/>
                  </a:schemeClr>
                </a:solidFill>
              </a:rPr>
              <a:t>CYBR 271 T2 2020</a:t>
            </a:r>
            <a:endParaRPr lang="en-NZ" sz="3600" b="1" dirty="0">
              <a:solidFill>
                <a:schemeClr val="bg1">
                  <a:lumMod val="65000"/>
                </a:schemeClr>
              </a:solidFill>
            </a:endParaRPr>
          </a:p>
          <a:p>
            <a:pPr algn="ctr"/>
            <a:r>
              <a:rPr lang="en-NZ" sz="4000" b="1" dirty="0"/>
              <a:t>Ian Welch, Harith Al-Sahaf</a:t>
            </a:r>
            <a:endParaRPr lang="en-NZ" sz="4000" b="1" dirty="0"/>
          </a:p>
          <a:p>
            <a:pPr algn="ctr"/>
            <a:endParaRPr lang="en-NZ" b="1" dirty="0"/>
          </a:p>
        </p:txBody>
      </p:sp>
      <p:sp>
        <p:nvSpPr>
          <p:cNvPr id="6" name="AutoShape 2" descr="Victoria University of Wellington - Te Whare Wānanga o te Ūpoko o te Ika a Māui">
            <a:hlinkClick r:id="rId2" tooltip="Victoria University of Wellington homepage"/>
          </p:cNvPr>
          <p:cNvSpPr>
            <a:spLocks noChangeAspect="1" noChangeArrowheads="1"/>
          </p:cNvSpPr>
          <p:nvPr/>
        </p:nvSpPr>
        <p:spPr bwMode="auto">
          <a:xfrm>
            <a:off x="5921375" y="-6016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
        <p:nvSpPr>
          <p:cNvPr id="7" name="Rectangle 6"/>
          <p:cNvSpPr/>
          <p:nvPr/>
        </p:nvSpPr>
        <p:spPr>
          <a:xfrm>
            <a:off x="0" y="0"/>
            <a:ext cx="12192000" cy="1892826"/>
          </a:xfrm>
          <a:prstGeom prst="rect">
            <a:avLst/>
          </a:prstGeom>
          <a:solidFill>
            <a:schemeClr val="tx1"/>
          </a:solidFill>
        </p:spPr>
        <p:txBody>
          <a:bodyPr wrap="square">
            <a:spAutoFit/>
          </a:bodyPr>
          <a:lstStyle/>
          <a:p>
            <a:pPr>
              <a:spcBef>
                <a:spcPts val="600"/>
              </a:spcBef>
            </a:pPr>
            <a:endParaRPr lang="en-NZ" sz="600" dirty="0">
              <a:solidFill>
                <a:schemeClr val="bg1"/>
              </a:solidFill>
            </a:endParaRPr>
          </a:p>
          <a:p>
            <a:pPr>
              <a:spcBef>
                <a:spcPts val="600"/>
              </a:spcBef>
            </a:pPr>
            <a:r>
              <a:rPr lang="en-NZ" sz="2800" dirty="0">
                <a:solidFill>
                  <a:schemeClr val="bg1"/>
                </a:solidFill>
              </a:rPr>
              <a:t>  School of </a:t>
            </a:r>
            <a:endParaRPr lang="en-NZ" sz="2800" dirty="0">
              <a:solidFill>
                <a:schemeClr val="bg1"/>
              </a:solidFill>
            </a:endParaRPr>
          </a:p>
          <a:p>
            <a:r>
              <a:rPr lang="en-NZ" sz="4000" dirty="0">
                <a:solidFill>
                  <a:schemeClr val="bg1"/>
                </a:solidFill>
              </a:rPr>
              <a:t> Engineering and Computer Science</a:t>
            </a:r>
            <a:endParaRPr lang="en-NZ" sz="4000" dirty="0">
              <a:solidFill>
                <a:schemeClr val="bg1"/>
              </a:solidFill>
            </a:endParaRPr>
          </a:p>
          <a:p>
            <a:r>
              <a:rPr lang="en-NZ" dirty="0">
                <a:solidFill>
                  <a:schemeClr val="bg1"/>
                </a:solidFill>
              </a:rPr>
              <a:t>   Te Kura </a:t>
            </a:r>
            <a:r>
              <a:rPr lang="en-NZ" dirty="0" err="1">
                <a:solidFill>
                  <a:schemeClr val="bg1"/>
                </a:solidFill>
              </a:rPr>
              <a:t>Mātai</a:t>
            </a:r>
            <a:r>
              <a:rPr lang="en-NZ" dirty="0">
                <a:solidFill>
                  <a:schemeClr val="bg1"/>
                </a:solidFill>
              </a:rPr>
              <a:t> </a:t>
            </a:r>
            <a:r>
              <a:rPr lang="en-NZ" dirty="0" err="1">
                <a:solidFill>
                  <a:schemeClr val="bg1"/>
                </a:solidFill>
              </a:rPr>
              <a:t>Pūkaha</a:t>
            </a:r>
            <a:r>
              <a:rPr lang="en-NZ" dirty="0">
                <a:solidFill>
                  <a:schemeClr val="bg1"/>
                </a:solidFill>
              </a:rPr>
              <a:t>, </a:t>
            </a:r>
            <a:r>
              <a:rPr lang="en-NZ" dirty="0" err="1">
                <a:solidFill>
                  <a:schemeClr val="bg1"/>
                </a:solidFill>
              </a:rPr>
              <a:t>Pūrorohiko</a:t>
            </a:r>
            <a:endParaRPr lang="en-NZ" dirty="0">
              <a:solidFill>
                <a:schemeClr val="bg1"/>
              </a:solidFill>
            </a:endParaRPr>
          </a:p>
          <a:p>
            <a:endParaRPr lang="en-NZ" dirty="0"/>
          </a:p>
        </p:txBody>
      </p:sp>
      <p:sp>
        <p:nvSpPr>
          <p:cNvPr id="2" name="Rectangle 1"/>
          <p:cNvSpPr/>
          <p:nvPr/>
        </p:nvSpPr>
        <p:spPr>
          <a:xfrm>
            <a:off x="1721224" y="5050080"/>
            <a:ext cx="9374521" cy="646331"/>
          </a:xfrm>
          <a:prstGeom prst="rect">
            <a:avLst/>
          </a:prstGeom>
        </p:spPr>
        <p:txBody>
          <a:bodyPr wrap="square">
            <a:spAutoFit/>
          </a:bodyPr>
          <a:lstStyle/>
          <a:p>
            <a:r>
              <a:rPr lang="en-NZ" dirty="0"/>
              <a:t>Slides based upon number of sources: Threat Modelling and Risk Assessment (Chloe Ashford, security consultant, quantum security)</a:t>
            </a:r>
            <a:endParaRPr lang="en-NZ"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Misuse case</a:t>
            </a:r>
            <a:endParaRPr lang="en-NZ" sz="4800" b="1" dirty="0"/>
          </a:p>
        </p:txBody>
      </p:sp>
      <p:sp>
        <p:nvSpPr>
          <p:cNvPr id="7" name="TextBox 6"/>
          <p:cNvSpPr txBox="1"/>
          <p:nvPr/>
        </p:nvSpPr>
        <p:spPr>
          <a:xfrm>
            <a:off x="329745" y="1204171"/>
            <a:ext cx="5672802" cy="7017306"/>
          </a:xfrm>
          <a:prstGeom prst="rect">
            <a:avLst/>
          </a:prstGeom>
          <a:noFill/>
        </p:spPr>
        <p:txBody>
          <a:bodyPr wrap="square" rtlCol="0">
            <a:spAutoFit/>
          </a:bodyPr>
          <a:lstStyle/>
          <a:p>
            <a:r>
              <a:rPr lang="en-US" sz="2400" dirty="0" smtClean="0"/>
              <a:t>A misuse case is the evil twin of a use case.</a:t>
            </a:r>
            <a:endParaRPr lang="en-US" sz="2400" dirty="0" smtClean="0"/>
          </a:p>
          <a:p>
            <a:r>
              <a:rPr lang="en-NZ" dirty="0" smtClean="0"/>
              <a:t>“</a:t>
            </a:r>
            <a:r>
              <a:rPr lang="en-NZ" dirty="0"/>
              <a:t>special kind of use case, describing </a:t>
            </a:r>
            <a:r>
              <a:rPr lang="en-NZ" dirty="0" err="1"/>
              <a:t>behavior</a:t>
            </a:r>
            <a:r>
              <a:rPr lang="en-NZ" dirty="0"/>
              <a:t> </a:t>
            </a:r>
            <a:br>
              <a:rPr lang="en-NZ" dirty="0" smtClean="0"/>
            </a:br>
            <a:r>
              <a:rPr lang="en-NZ" dirty="0" smtClean="0"/>
              <a:t>that </a:t>
            </a:r>
            <a:r>
              <a:rPr lang="en-NZ" dirty="0"/>
              <a:t>the system/entity owner does not want to </a:t>
            </a:r>
            <a:br>
              <a:rPr lang="en-NZ" dirty="0" smtClean="0"/>
            </a:br>
            <a:r>
              <a:rPr lang="en-NZ" dirty="0" smtClean="0"/>
              <a:t>occur</a:t>
            </a:r>
            <a:r>
              <a:rPr lang="en-NZ" dirty="0"/>
              <a:t>” (</a:t>
            </a:r>
            <a:r>
              <a:rPr lang="en-NZ" dirty="0" err="1"/>
              <a:t>Sindre</a:t>
            </a:r>
            <a:r>
              <a:rPr lang="en-NZ" dirty="0"/>
              <a:t> &amp; </a:t>
            </a:r>
            <a:r>
              <a:rPr lang="en-NZ" dirty="0" err="1"/>
              <a:t>Opdahl</a:t>
            </a:r>
            <a:r>
              <a:rPr lang="en-NZ" dirty="0"/>
              <a:t>, 2000).</a:t>
            </a:r>
            <a:endParaRPr lang="en-NZ" dirty="0"/>
          </a:p>
          <a:p>
            <a:endParaRPr lang="en-US" sz="2400" dirty="0"/>
          </a:p>
          <a:p>
            <a:r>
              <a:rPr lang="en-US" sz="2400" dirty="0" smtClean="0"/>
              <a:t>A misuser is a bad actor.</a:t>
            </a:r>
            <a:endParaRPr lang="en-US" sz="2400" dirty="0" smtClean="0"/>
          </a:p>
          <a:p>
            <a:r>
              <a:rPr lang="en-NZ" dirty="0" smtClean="0"/>
              <a:t>“an </a:t>
            </a:r>
            <a:r>
              <a:rPr lang="en-NZ" dirty="0"/>
              <a:t>actor that initiates misuse cases, either intentionally or </a:t>
            </a:r>
            <a:br>
              <a:rPr lang="en-NZ" dirty="0" smtClean="0"/>
            </a:br>
            <a:r>
              <a:rPr lang="en-NZ" dirty="0" smtClean="0"/>
              <a:t>inadvertently” (Alexander, 2002)</a:t>
            </a:r>
            <a:endParaRPr lang="en-US" dirty="0"/>
          </a:p>
          <a:p>
            <a:endParaRPr lang="en-US" sz="2400" dirty="0"/>
          </a:p>
          <a:p>
            <a:r>
              <a:rPr lang="en-US" sz="2400" dirty="0" smtClean="0"/>
              <a:t>Misuse cases and use cases shown together.</a:t>
            </a:r>
            <a:endParaRPr lang="en-US" sz="2400" dirty="0" smtClean="0"/>
          </a:p>
          <a:p>
            <a:endParaRPr lang="en-US" sz="2400" dirty="0"/>
          </a:p>
          <a:p>
            <a:r>
              <a:rPr lang="en-NZ" sz="2400" dirty="0"/>
              <a:t>The association between a misuse case and a use case can either be a “threatens” or a “mitigates” relationship</a:t>
            </a:r>
            <a:endParaRPr lang="en-US" sz="2400" dirty="0" smtClean="0"/>
          </a:p>
          <a:p>
            <a:endParaRPr lang="en-US" sz="2400" dirty="0"/>
          </a:p>
          <a:p>
            <a:endParaRPr lang="en-US" sz="2400" dirty="0" smtClean="0"/>
          </a:p>
          <a:p>
            <a:endParaRPr lang="en-US" sz="2400" dirty="0"/>
          </a:p>
          <a:p>
            <a:endParaRPr lang="en-NZ" sz="2400" dirty="0" smtClean="0"/>
          </a:p>
          <a:p>
            <a:endParaRPr lang="en-US" sz="2400" dirty="0"/>
          </a:p>
          <a:p>
            <a:endParaRPr lang="en-NZ" sz="2400" dirty="0"/>
          </a:p>
        </p:txBody>
      </p:sp>
      <p:pic>
        <p:nvPicPr>
          <p:cNvPr id="2" name="Picture 1"/>
          <p:cNvPicPr>
            <a:picLocks noChangeAspect="1"/>
          </p:cNvPicPr>
          <p:nvPr/>
        </p:nvPicPr>
        <p:blipFill>
          <a:blip r:embed="rId1"/>
          <a:stretch>
            <a:fillRect/>
          </a:stretch>
        </p:blipFill>
        <p:spPr>
          <a:xfrm>
            <a:off x="6121882" y="954555"/>
            <a:ext cx="5536477" cy="5156523"/>
          </a:xfrm>
          <a:prstGeom prst="rect">
            <a:avLst/>
          </a:prstGeom>
        </p:spPr>
      </p:pic>
      <p:sp>
        <p:nvSpPr>
          <p:cNvPr id="3" name="Rectangle 2"/>
          <p:cNvSpPr/>
          <p:nvPr/>
        </p:nvSpPr>
        <p:spPr>
          <a:xfrm>
            <a:off x="6121882" y="6031164"/>
            <a:ext cx="6096000" cy="276999"/>
          </a:xfrm>
          <a:prstGeom prst="rect">
            <a:avLst/>
          </a:prstGeom>
        </p:spPr>
        <p:txBody>
          <a:bodyPr>
            <a:spAutoFit/>
          </a:bodyPr>
          <a:lstStyle/>
          <a:p>
            <a:r>
              <a:rPr lang="en-NZ" sz="1200" dirty="0">
                <a:hlinkClick r:id="rId2"/>
              </a:rPr>
              <a:t>https://www.cs.auckland.ac.nz/courses/compsci725s2c/archive/termpapers/csia.pdf</a:t>
            </a:r>
            <a:endParaRPr lang="en-NZ"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Misuse cases - features</a:t>
            </a:r>
            <a:endParaRPr lang="en-NZ" sz="4800" b="1" dirty="0"/>
          </a:p>
        </p:txBody>
      </p:sp>
      <p:sp>
        <p:nvSpPr>
          <p:cNvPr id="7" name="TextBox 6"/>
          <p:cNvSpPr txBox="1"/>
          <p:nvPr/>
        </p:nvSpPr>
        <p:spPr>
          <a:xfrm>
            <a:off x="329746" y="1407271"/>
            <a:ext cx="9032136" cy="5323205"/>
          </a:xfrm>
          <a:prstGeom prst="rect">
            <a:avLst/>
          </a:prstGeom>
          <a:noFill/>
        </p:spPr>
        <p:txBody>
          <a:bodyPr wrap="square" rtlCol="0">
            <a:spAutoFit/>
          </a:bodyPr>
          <a:lstStyle/>
          <a:p>
            <a:r>
              <a:rPr lang="en-US" sz="2000" dirty="0"/>
              <a:t>1. Requires experienced security people to come up with relevant threats.</a:t>
            </a:r>
            <a:endParaRPr lang="en-US" sz="2000" dirty="0"/>
          </a:p>
          <a:p>
            <a:r>
              <a:rPr lang="en-US" sz="2000" dirty="0"/>
              <a:t>1. 需要有经验的安全人员提出相关的威胁。</a:t>
            </a:r>
            <a:endParaRPr lang="en-US" sz="2000" dirty="0"/>
          </a:p>
          <a:p>
            <a:r>
              <a:rPr lang="en-US" sz="2000" dirty="0"/>
              <a:t>2. Greater consistency of results because more detailed system model.</a:t>
            </a:r>
            <a:endParaRPr lang="en-US" sz="2000" dirty="0"/>
          </a:p>
          <a:p>
            <a:r>
              <a:rPr lang="en-US" sz="2000" dirty="0">
                <a:sym typeface="+mn-ea"/>
              </a:rPr>
              <a:t>由于系统模型更详细，结果的一致性更强。</a:t>
            </a:r>
            <a:endParaRPr lang="en-US" sz="2000" dirty="0">
              <a:sym typeface="+mn-ea"/>
            </a:endParaRPr>
          </a:p>
          <a:p>
            <a:r>
              <a:rPr lang="en-US" sz="2000" dirty="0" smtClean="0"/>
              <a:t>3. Diagram </a:t>
            </a:r>
            <a:r>
              <a:rPr lang="en-US" sz="2000" dirty="0"/>
              <a:t>and natural language description easy to understand and communicate with customers and users. </a:t>
            </a:r>
            <a:endParaRPr lang="en-US" sz="2000" dirty="0" smtClean="0"/>
          </a:p>
          <a:p>
            <a:r>
              <a:rPr lang="en-US" sz="2000" dirty="0">
                <a:sym typeface="+mn-ea"/>
              </a:rPr>
              <a:t>3。图表和自然语言描述，易于理解和与客户和用户沟通。</a:t>
            </a:r>
            <a:endParaRPr lang="en-US" sz="2000" dirty="0"/>
          </a:p>
          <a:p>
            <a:r>
              <a:rPr lang="en-US" sz="2000" dirty="0"/>
              <a:t>4. </a:t>
            </a:r>
            <a:r>
              <a:rPr lang="en-US" sz="2000" dirty="0" smtClean="0"/>
              <a:t>Helps identify mitigations.</a:t>
            </a:r>
            <a:endParaRPr lang="en-US" sz="2000" dirty="0" smtClean="0"/>
          </a:p>
          <a:p>
            <a:r>
              <a:rPr lang="zh-CN" altLang="en-US" sz="2000" dirty="0"/>
              <a:t>帮助确认</a:t>
            </a:r>
            <a:r>
              <a:rPr lang="en-US" altLang="zh-CN" sz="2000" dirty="0"/>
              <a:t>mitigation</a:t>
            </a:r>
            <a:r>
              <a:rPr lang="zh-CN" altLang="en-US" sz="2000" dirty="0"/>
              <a:t>来减少</a:t>
            </a:r>
            <a:r>
              <a:rPr lang="en-US" altLang="zh-CN" sz="2000" dirty="0"/>
              <a:t>vulnerable</a:t>
            </a:r>
            <a:r>
              <a:rPr lang="zh-CN" altLang="en-US" sz="2000" dirty="0"/>
              <a:t>对抗</a:t>
            </a:r>
            <a:r>
              <a:rPr lang="en-US" altLang="zh-CN" sz="2000" dirty="0"/>
              <a:t>threat</a:t>
            </a:r>
            <a:endParaRPr lang="en-US" sz="2000" dirty="0"/>
          </a:p>
          <a:p>
            <a:r>
              <a:rPr lang="en-US" sz="2000" dirty="0" smtClean="0"/>
              <a:t>5. Hard </a:t>
            </a:r>
            <a:r>
              <a:rPr lang="en-US" sz="2000" dirty="0"/>
              <a:t>to assess relative risk of threats.</a:t>
            </a:r>
            <a:endParaRPr lang="en-US" sz="2000" dirty="0"/>
          </a:p>
          <a:p>
            <a:r>
              <a:rPr lang="en-US" sz="2000" dirty="0"/>
              <a:t>很难评估威胁的相对风险。</a:t>
            </a:r>
            <a:endParaRPr lang="en-US" sz="2000" dirty="0"/>
          </a:p>
          <a:p>
            <a:r>
              <a:rPr lang="en-US" sz="2000" dirty="0" smtClean="0"/>
              <a:t>6. Focus on use cases makes it easier to know </a:t>
            </a:r>
            <a:r>
              <a:rPr lang="en-US" sz="2000" dirty="0"/>
              <a:t>when to </a:t>
            </a:r>
            <a:r>
              <a:rPr lang="en-US" sz="2000" dirty="0" smtClean="0"/>
              <a:t>stop in terms of considering whether considered at least one threat per function.</a:t>
            </a:r>
            <a:endParaRPr lang="en-US" sz="2000" dirty="0" smtClean="0"/>
          </a:p>
          <a:p>
            <a:r>
              <a:rPr lang="en-US" sz="2000" dirty="0" smtClean="0"/>
              <a:t>在考虑是否每个功能至少考虑一个威胁时，关注用例可以更容易地知道何时停止</a:t>
            </a:r>
            <a:endParaRPr lang="en-US" sz="2000" dirty="0" smtClean="0"/>
          </a:p>
          <a:p>
            <a:r>
              <a:rPr lang="en-US" sz="2000" dirty="0" smtClean="0"/>
              <a:t>改进的技术:角色+用例——将攻击者合并到模型中。</a:t>
            </a:r>
            <a:endParaRPr lang="en-US" sz="2000" dirty="0" smtClean="0"/>
          </a:p>
          <a:p>
            <a:r>
              <a:rPr lang="en-US" sz="2000" i="1" dirty="0" smtClean="0"/>
              <a:t>Improved technique: </a:t>
            </a:r>
            <a:r>
              <a:rPr lang="en-US" sz="2000" dirty="0" smtClean="0"/>
              <a:t>personas + use cases – incorporate the attacker into the model.</a:t>
            </a:r>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29945"/>
          </a:xfrm>
          <a:prstGeom prst="rect">
            <a:avLst/>
          </a:prstGeom>
          <a:noFill/>
        </p:spPr>
        <p:txBody>
          <a:bodyPr wrap="square" rtlCol="0">
            <a:spAutoFit/>
          </a:bodyPr>
          <a:lstStyle/>
          <a:p>
            <a:r>
              <a:rPr lang="en-US" sz="4800" b="1" dirty="0" smtClean="0"/>
              <a:t>Personas</a:t>
            </a:r>
            <a:r>
              <a:rPr lang="en-US" sz="3200" b="1" dirty="0" smtClean="0"/>
              <a:t>人物角色；角色模型</a:t>
            </a:r>
            <a:endParaRPr lang="en-US" sz="3200" b="1" dirty="0" smtClean="0"/>
          </a:p>
        </p:txBody>
      </p:sp>
      <p:sp>
        <p:nvSpPr>
          <p:cNvPr id="7" name="TextBox 6"/>
          <p:cNvSpPr txBox="1"/>
          <p:nvPr/>
        </p:nvSpPr>
        <p:spPr>
          <a:xfrm>
            <a:off x="329746" y="1428447"/>
            <a:ext cx="6131439" cy="6001643"/>
          </a:xfrm>
          <a:prstGeom prst="rect">
            <a:avLst/>
          </a:prstGeom>
          <a:noFill/>
        </p:spPr>
        <p:txBody>
          <a:bodyPr wrap="square" rtlCol="0">
            <a:spAutoFit/>
          </a:bodyPr>
          <a:lstStyle/>
          <a:p>
            <a:r>
              <a:rPr lang="en-US" sz="2400" dirty="0" smtClean="0"/>
              <a:t>Developing systems is hard if you don’t know for whom you are developing.</a:t>
            </a:r>
            <a:endParaRPr lang="en-US" sz="2400" dirty="0" smtClean="0"/>
          </a:p>
          <a:p>
            <a:endParaRPr lang="en-US" sz="2400" b="1" i="1" dirty="0" smtClean="0"/>
          </a:p>
          <a:p>
            <a:r>
              <a:rPr lang="en-NZ" sz="2400" i="1" dirty="0"/>
              <a:t>Personas are </a:t>
            </a:r>
            <a:r>
              <a:rPr lang="en-NZ" sz="2400" b="1" i="1" u="sng" dirty="0"/>
              <a:t>fictional</a:t>
            </a:r>
            <a:r>
              <a:rPr lang="en-NZ" sz="2400" i="1" dirty="0"/>
              <a:t> characters, which you create </a:t>
            </a:r>
            <a:r>
              <a:rPr lang="en-NZ" sz="2400" b="1" i="1" u="sng" dirty="0"/>
              <a:t>based upon your research </a:t>
            </a:r>
            <a:r>
              <a:rPr lang="en-NZ" sz="2400" i="1" dirty="0"/>
              <a:t>in order to represent the </a:t>
            </a:r>
            <a:r>
              <a:rPr lang="en-NZ" sz="2400" b="1" i="1" u="sng" dirty="0"/>
              <a:t>different user types </a:t>
            </a:r>
            <a:r>
              <a:rPr lang="en-NZ" sz="2400" i="1" dirty="0"/>
              <a:t>that might use your service, product, site, or brand in a similar way. Creating </a:t>
            </a:r>
            <a:r>
              <a:rPr lang="en-NZ" sz="2400" i="1" u="sng" dirty="0"/>
              <a:t>personas</a:t>
            </a:r>
            <a:r>
              <a:rPr lang="en-NZ" sz="2400" i="1" dirty="0"/>
              <a:t> will help you to understand your users’ needs, experiences, behaviours and goals</a:t>
            </a:r>
            <a:r>
              <a:rPr lang="en-NZ" sz="2400" i="1" dirty="0" smtClean="0"/>
              <a:t>.</a:t>
            </a:r>
            <a:endParaRPr lang="en-NZ" sz="2400" i="1" dirty="0" smtClean="0"/>
          </a:p>
          <a:p>
            <a:r>
              <a:rPr lang="en-NZ" sz="2400" dirty="0">
                <a:hlinkClick r:id="rId1"/>
              </a:rPr>
              <a:t>https://www.interaction-design.org/literature/article/personas-why-and-how-you-should-use-them</a:t>
            </a:r>
            <a:endParaRPr lang="en-NZ" sz="2400" dirty="0"/>
          </a:p>
          <a:p>
            <a:r>
              <a:rPr lang="en-NZ" sz="2400" i="1" dirty="0"/>
              <a:t> </a:t>
            </a:r>
            <a:endParaRPr lang="en-NZ" sz="2400" dirty="0">
              <a:hlinkClick r:id="rId1"/>
            </a:endParaRPr>
          </a:p>
          <a:p>
            <a:endParaRPr lang="en-US" sz="2400" b="1" i="1" dirty="0"/>
          </a:p>
          <a:p>
            <a:endParaRPr lang="en-NZ" sz="2400" b="1" i="1" dirty="0"/>
          </a:p>
        </p:txBody>
      </p:sp>
      <p:pic>
        <p:nvPicPr>
          <p:cNvPr id="7170" name="Picture 2" descr="https://public-media.interaction-design.org/images/uploads/8f9de451987dcf58884332b56b51a62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60" y="2225944"/>
            <a:ext cx="4810658" cy="2705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8198076" cy="830997"/>
          </a:xfrm>
          <a:prstGeom prst="rect">
            <a:avLst/>
          </a:prstGeom>
          <a:noFill/>
        </p:spPr>
        <p:txBody>
          <a:bodyPr wrap="square" rtlCol="0">
            <a:spAutoFit/>
          </a:bodyPr>
          <a:lstStyle/>
          <a:p>
            <a:r>
              <a:rPr lang="en-US" sz="4800" b="1" dirty="0" smtClean="0"/>
              <a:t>Personas – typical example</a:t>
            </a:r>
            <a:endParaRPr lang="en-NZ" sz="4800" b="1" dirty="0"/>
          </a:p>
        </p:txBody>
      </p:sp>
      <p:sp>
        <p:nvSpPr>
          <p:cNvPr id="7" name="TextBox 6"/>
          <p:cNvSpPr txBox="1"/>
          <p:nvPr/>
        </p:nvSpPr>
        <p:spPr>
          <a:xfrm>
            <a:off x="329747" y="1169655"/>
            <a:ext cx="5766254" cy="5078313"/>
          </a:xfrm>
          <a:prstGeom prst="rect">
            <a:avLst/>
          </a:prstGeom>
          <a:noFill/>
        </p:spPr>
        <p:txBody>
          <a:bodyPr wrap="square" rtlCol="0">
            <a:spAutoFit/>
          </a:bodyPr>
          <a:lstStyle/>
          <a:p>
            <a:r>
              <a:rPr lang="en-US" dirty="0" smtClean="0"/>
              <a:t>No single format but some common features.</a:t>
            </a:r>
            <a:endParaRPr lang="en-NZ" dirty="0" smtClean="0"/>
          </a:p>
          <a:p>
            <a:endParaRPr lang="en-NZ" dirty="0"/>
          </a:p>
          <a:p>
            <a:r>
              <a:rPr lang="en-NZ" dirty="0" smtClean="0"/>
              <a:t>Fictional biography:</a:t>
            </a:r>
            <a:endParaRPr lang="en-NZ" dirty="0" smtClean="0"/>
          </a:p>
          <a:p>
            <a:pPr marL="342900" indent="-342900">
              <a:buFontTx/>
              <a:buChar char="-"/>
            </a:pPr>
            <a:r>
              <a:rPr lang="en-NZ" dirty="0" smtClean="0"/>
              <a:t>user’s </a:t>
            </a:r>
            <a:r>
              <a:rPr lang="en-NZ" dirty="0"/>
              <a:t>education, lifestyle, interests, values, goals, needs, limitations, desires, attitudes, and patterns of behaviour</a:t>
            </a:r>
            <a:r>
              <a:rPr lang="en-NZ" dirty="0" smtClean="0"/>
              <a:t>.</a:t>
            </a:r>
            <a:endParaRPr lang="en-NZ" dirty="0" smtClean="0"/>
          </a:p>
          <a:p>
            <a:pPr marL="342900" indent="-342900">
              <a:buFontTx/>
              <a:buChar char="-"/>
            </a:pPr>
            <a:r>
              <a:rPr lang="en-NZ" dirty="0" smtClean="0"/>
              <a:t>a </a:t>
            </a:r>
            <a:r>
              <a:rPr lang="en-NZ" dirty="0"/>
              <a:t>few fictional personal details to make the persona a realistic character.</a:t>
            </a:r>
            <a:endParaRPr lang="en-NZ" dirty="0"/>
          </a:p>
          <a:p>
            <a:endParaRPr lang="en-NZ" dirty="0" smtClean="0"/>
          </a:p>
          <a:p>
            <a:r>
              <a:rPr lang="en-NZ" dirty="0" smtClean="0"/>
              <a:t>Persona needs a name and a photo to personalise them.</a:t>
            </a:r>
            <a:endParaRPr lang="en-NZ" dirty="0"/>
          </a:p>
          <a:p>
            <a:endParaRPr lang="en-US" dirty="0" smtClean="0"/>
          </a:p>
          <a:p>
            <a:r>
              <a:rPr lang="en-US" dirty="0" smtClean="0"/>
              <a:t>Persona isn’t an ideal person, they can be flawed like real people.</a:t>
            </a:r>
            <a:endParaRPr lang="en-NZ" dirty="0" smtClean="0"/>
          </a:p>
          <a:p>
            <a:endParaRPr lang="en-NZ" dirty="0" smtClean="0"/>
          </a:p>
          <a:p>
            <a:r>
              <a:rPr lang="en-NZ" dirty="0" smtClean="0"/>
              <a:t>Create </a:t>
            </a:r>
            <a:r>
              <a:rPr lang="en-NZ" dirty="0"/>
              <a:t>1–2-pages of descriptions for each persona.</a:t>
            </a:r>
            <a:endParaRPr lang="en-US" dirty="0"/>
          </a:p>
          <a:p>
            <a:endParaRPr lang="en-US" dirty="0" smtClean="0"/>
          </a:p>
          <a:p>
            <a:r>
              <a:rPr lang="en-US" dirty="0" smtClean="0"/>
              <a:t>A rule of thumb is that a project will typically have 5-8 personas. </a:t>
            </a:r>
            <a:endParaRPr lang="en-US" dirty="0" smtClean="0"/>
          </a:p>
        </p:txBody>
      </p:sp>
      <p:pic>
        <p:nvPicPr>
          <p:cNvPr id="15362" name="Picture 2" descr="https://i.pinimg.com/originals/1e/98/c9/1e98c9574f104ee0b29422d15a76a61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4835" y="1712403"/>
            <a:ext cx="5589617" cy="3782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14835" y="5495513"/>
            <a:ext cx="3458191" cy="369332"/>
          </a:xfrm>
          <a:prstGeom prst="rect">
            <a:avLst/>
          </a:prstGeom>
        </p:spPr>
        <p:txBody>
          <a:bodyPr wrap="none">
            <a:spAutoFit/>
          </a:bodyPr>
          <a:lstStyle/>
          <a:p>
            <a:r>
              <a:rPr lang="en-NZ">
                <a:hlinkClick r:id="rId2"/>
              </a:rPr>
              <a:t>https://xtensio.com/user-persona/</a:t>
            </a:r>
            <a:endParaRPr lang="en-NZ"/>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Persona </a:t>
            </a:r>
            <a:r>
              <a:rPr lang="en-US" sz="4800" b="1" dirty="0" smtClean="0"/>
              <a:t>non </a:t>
            </a:r>
            <a:r>
              <a:rPr lang="en-US" sz="4800" b="1" dirty="0" err="1" smtClean="0"/>
              <a:t>gratae</a:t>
            </a:r>
            <a:endParaRPr lang="en-NZ" sz="4800" b="1" dirty="0"/>
          </a:p>
        </p:txBody>
      </p:sp>
      <p:sp>
        <p:nvSpPr>
          <p:cNvPr id="8" name="TextBox 7"/>
          <p:cNvSpPr txBox="1"/>
          <p:nvPr/>
        </p:nvSpPr>
        <p:spPr>
          <a:xfrm>
            <a:off x="329746" y="1428447"/>
            <a:ext cx="6131439" cy="830997"/>
          </a:xfrm>
          <a:prstGeom prst="rect">
            <a:avLst/>
          </a:prstGeom>
          <a:noFill/>
        </p:spPr>
        <p:txBody>
          <a:bodyPr wrap="square" rtlCol="0">
            <a:spAutoFit/>
          </a:bodyPr>
          <a:lstStyle/>
          <a:p>
            <a:endParaRPr lang="en-US" sz="2400" b="1" i="1" dirty="0"/>
          </a:p>
          <a:p>
            <a:endParaRPr lang="en-NZ" sz="2400" b="1" i="1" dirty="0"/>
          </a:p>
        </p:txBody>
      </p:sp>
      <p:sp>
        <p:nvSpPr>
          <p:cNvPr id="4" name="Rectangle 3"/>
          <p:cNvSpPr/>
          <p:nvPr/>
        </p:nvSpPr>
        <p:spPr>
          <a:xfrm>
            <a:off x="269361" y="1244977"/>
            <a:ext cx="4405223" cy="5324535"/>
          </a:xfrm>
          <a:prstGeom prst="rect">
            <a:avLst/>
          </a:prstGeom>
        </p:spPr>
        <p:txBody>
          <a:bodyPr wrap="square">
            <a:spAutoFit/>
          </a:bodyPr>
          <a:lstStyle/>
          <a:p>
            <a:r>
              <a:rPr lang="en-NZ" sz="2000" dirty="0" smtClean="0"/>
              <a:t>Latin for “an unwelcome person”</a:t>
            </a:r>
            <a:endParaRPr lang="en-NZ" sz="2000" dirty="0" smtClean="0"/>
          </a:p>
          <a:p>
            <a:endParaRPr lang="en-US" sz="2000" dirty="0"/>
          </a:p>
          <a:p>
            <a:r>
              <a:rPr lang="en-US" sz="2000" dirty="0" smtClean="0"/>
              <a:t>Article 9 of the 1961 Vienna Convention for Diplomatic Relations.</a:t>
            </a:r>
            <a:endParaRPr lang="en-US" sz="2000" dirty="0" smtClean="0"/>
          </a:p>
          <a:p>
            <a:endParaRPr lang="en-US" sz="2000" dirty="0"/>
          </a:p>
          <a:p>
            <a:r>
              <a:rPr lang="en-US" sz="2000" dirty="0" smtClean="0"/>
              <a:t>A country can declare a member of a diplomatic staff persona non grata “at any time and without having to explain its decision”.</a:t>
            </a:r>
            <a:endParaRPr lang="en-US" sz="2000" dirty="0" smtClean="0"/>
          </a:p>
          <a:p>
            <a:endParaRPr lang="en-US" sz="2000" dirty="0"/>
          </a:p>
          <a:p>
            <a:r>
              <a:rPr lang="en-US" sz="2000" dirty="0" smtClean="0"/>
              <a:t>Must leave and never re-enter.</a:t>
            </a:r>
            <a:endParaRPr lang="en-US" sz="2000" dirty="0" smtClean="0"/>
          </a:p>
          <a:p>
            <a:endParaRPr lang="en-US" sz="2000" dirty="0"/>
          </a:p>
          <a:p>
            <a:r>
              <a:rPr lang="en-US" sz="2000" dirty="0" smtClean="0"/>
              <a:t>Applied to security to help people develop misuse cases.</a:t>
            </a:r>
            <a:endParaRPr lang="en-US" sz="2000" dirty="0" smtClean="0"/>
          </a:p>
          <a:p>
            <a:endParaRPr lang="en-US" sz="2000" dirty="0"/>
          </a:p>
          <a:p>
            <a:r>
              <a:rPr lang="en-US" sz="2000" dirty="0" smtClean="0"/>
              <a:t>Examples: German ambassador to Venezuela (2019)</a:t>
            </a:r>
            <a:endParaRPr lang="en-NZ" sz="2000" dirty="0"/>
          </a:p>
        </p:txBody>
      </p:sp>
      <p:sp>
        <p:nvSpPr>
          <p:cNvPr id="9" name="Rectangle 8"/>
          <p:cNvSpPr/>
          <p:nvPr/>
        </p:nvSpPr>
        <p:spPr>
          <a:xfrm>
            <a:off x="4900523" y="5299998"/>
            <a:ext cx="6676126" cy="276999"/>
          </a:xfrm>
          <a:prstGeom prst="rect">
            <a:avLst/>
          </a:prstGeom>
        </p:spPr>
        <p:txBody>
          <a:bodyPr wrap="square">
            <a:spAutoFit/>
          </a:bodyPr>
          <a:lstStyle/>
          <a:p>
            <a:r>
              <a:rPr lang="en-NZ" sz="1200" dirty="0">
                <a:hlinkClick r:id="rId1"/>
              </a:rPr>
              <a:t>https://www.dw.com/cda/en/what-does-it-mean-to-be-declared-persona-non-grata/a-47800884</a:t>
            </a:r>
            <a:endParaRPr lang="en-NZ" sz="1200" dirty="0"/>
          </a:p>
        </p:txBody>
      </p:sp>
      <p:pic>
        <p:nvPicPr>
          <p:cNvPr id="10244" name="Picture 4" descr="German diplomat Daniel Kriener in Caracas (Imago/V. Shariful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635" y="1621937"/>
            <a:ext cx="6494833" cy="3655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Persona </a:t>
            </a:r>
            <a:r>
              <a:rPr lang="en-US" sz="4800" b="1" dirty="0" smtClean="0"/>
              <a:t>non grata (</a:t>
            </a:r>
            <a:r>
              <a:rPr lang="en-US" sz="4800" b="1" dirty="0" err="1" smtClean="0"/>
              <a:t>PnG</a:t>
            </a:r>
            <a:r>
              <a:rPr lang="en-US" sz="4800" b="1" dirty="0"/>
              <a:t>)</a:t>
            </a:r>
            <a:endParaRPr lang="en-NZ" sz="4800" b="1" dirty="0"/>
          </a:p>
        </p:txBody>
      </p:sp>
      <p:sp>
        <p:nvSpPr>
          <p:cNvPr id="8" name="TextBox 7"/>
          <p:cNvSpPr txBox="1"/>
          <p:nvPr/>
        </p:nvSpPr>
        <p:spPr>
          <a:xfrm>
            <a:off x="329746" y="1428447"/>
            <a:ext cx="6131439" cy="830997"/>
          </a:xfrm>
          <a:prstGeom prst="rect">
            <a:avLst/>
          </a:prstGeom>
          <a:noFill/>
        </p:spPr>
        <p:txBody>
          <a:bodyPr wrap="square" rtlCol="0">
            <a:spAutoFit/>
          </a:bodyPr>
          <a:lstStyle/>
          <a:p>
            <a:endParaRPr lang="en-US" sz="2400" b="1" i="1" dirty="0"/>
          </a:p>
          <a:p>
            <a:endParaRPr lang="en-NZ" sz="2400" b="1" i="1" dirty="0"/>
          </a:p>
        </p:txBody>
      </p:sp>
      <p:sp>
        <p:nvSpPr>
          <p:cNvPr id="4" name="Rectangle 3"/>
          <p:cNvSpPr/>
          <p:nvPr/>
        </p:nvSpPr>
        <p:spPr>
          <a:xfrm>
            <a:off x="201283" y="1437399"/>
            <a:ext cx="5414513" cy="5016758"/>
          </a:xfrm>
          <a:prstGeom prst="rect">
            <a:avLst/>
          </a:prstGeom>
        </p:spPr>
        <p:txBody>
          <a:bodyPr wrap="square">
            <a:spAutoFit/>
          </a:bodyPr>
          <a:lstStyle/>
          <a:p>
            <a:r>
              <a:rPr lang="en-NZ" sz="2000" dirty="0"/>
              <a:t>J. Cleland-Huang. How Well Do You Know Your Personae Non </a:t>
            </a:r>
            <a:r>
              <a:rPr lang="en-NZ" sz="2000" dirty="0" err="1"/>
              <a:t>Gratae</a:t>
            </a:r>
            <a:r>
              <a:rPr lang="en-NZ" sz="2000" dirty="0"/>
              <a:t>? IEEE Software, 31(4):28–31, July </a:t>
            </a:r>
            <a:r>
              <a:rPr lang="en-NZ" sz="2000" dirty="0" smtClean="0"/>
              <a:t>2014</a:t>
            </a:r>
            <a:r>
              <a:rPr lang="en-US" sz="2000" dirty="0" smtClean="0"/>
              <a:t>.</a:t>
            </a:r>
            <a:endParaRPr lang="en-US" sz="2000" dirty="0" smtClean="0"/>
          </a:p>
          <a:p>
            <a:endParaRPr lang="en-US" sz="2000" dirty="0"/>
          </a:p>
          <a:p>
            <a:r>
              <a:rPr lang="en-US" sz="2000" dirty="0" smtClean="0"/>
              <a:t>Focus on atypical users who are act in unwanted, possibly nefarious ways.</a:t>
            </a:r>
            <a:endParaRPr lang="en-US" sz="2000" dirty="0" smtClean="0"/>
          </a:p>
          <a:p>
            <a:endParaRPr lang="en-US" sz="2000" dirty="0" smtClean="0"/>
          </a:p>
          <a:p>
            <a:r>
              <a:rPr lang="en-US" sz="2000" dirty="0" smtClean="0"/>
              <a:t>Background gives us their </a:t>
            </a:r>
            <a:r>
              <a:rPr lang="en-US" sz="2000" b="1" dirty="0" smtClean="0"/>
              <a:t>motivations</a:t>
            </a:r>
            <a:r>
              <a:rPr lang="en-US" sz="2000" dirty="0" smtClean="0"/>
              <a:t> and </a:t>
            </a:r>
            <a:r>
              <a:rPr lang="en-US" sz="2000" b="1" dirty="0" smtClean="0"/>
              <a:t>abilities</a:t>
            </a:r>
            <a:r>
              <a:rPr lang="en-US" sz="2000" dirty="0" smtClean="0"/>
              <a:t>.</a:t>
            </a:r>
            <a:endParaRPr lang="en-US" sz="2000" dirty="0" smtClean="0"/>
          </a:p>
          <a:p>
            <a:endParaRPr lang="en-US" sz="2000" dirty="0"/>
          </a:p>
          <a:p>
            <a:r>
              <a:rPr lang="en-US" sz="2000" b="1" dirty="0" smtClean="0"/>
              <a:t>Goals</a:t>
            </a:r>
            <a:r>
              <a:rPr lang="en-US" sz="2000" dirty="0" smtClean="0"/>
              <a:t> that they want to achieve.</a:t>
            </a:r>
            <a:endParaRPr lang="en-US" sz="2000" dirty="0" smtClean="0"/>
          </a:p>
          <a:p>
            <a:endParaRPr lang="en-US" sz="2000" dirty="0"/>
          </a:p>
          <a:p>
            <a:r>
              <a:rPr lang="en-US" sz="2000" i="1" dirty="0" smtClean="0"/>
              <a:t>Help us develop misuse cases that may achieve these goals using their abilities.</a:t>
            </a:r>
            <a:endParaRPr lang="en-US" sz="2000" i="1" dirty="0" smtClean="0"/>
          </a:p>
          <a:p>
            <a:endParaRPr lang="en-US" sz="2000" dirty="0"/>
          </a:p>
          <a:p>
            <a:endParaRPr lang="en-NZ" sz="2000" dirty="0"/>
          </a:p>
        </p:txBody>
      </p:sp>
      <p:pic>
        <p:nvPicPr>
          <p:cNvPr id="11" name="Picture 10" descr="Hacktivism: Civil Disobedience or Cyber Crime? - ProPublica"/>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0081" y="1709412"/>
            <a:ext cx="5221071" cy="3480714"/>
          </a:xfrm>
          <a:prstGeom prst="rect">
            <a:avLst/>
          </a:prstGeom>
        </p:spPr>
      </p:pic>
      <p:sp>
        <p:nvSpPr>
          <p:cNvPr id="13" name="Rectangle 12"/>
          <p:cNvSpPr/>
          <p:nvPr/>
        </p:nvSpPr>
        <p:spPr>
          <a:xfrm>
            <a:off x="5840081" y="5255647"/>
            <a:ext cx="4881832" cy="430887"/>
          </a:xfrm>
          <a:prstGeom prst="rect">
            <a:avLst/>
          </a:prstGeom>
        </p:spPr>
        <p:txBody>
          <a:bodyPr wrap="square">
            <a:spAutoFit/>
          </a:bodyPr>
          <a:lstStyle/>
          <a:p>
            <a:r>
              <a:rPr lang="en-NZ" sz="1100" dirty="0"/>
              <a:t>http://www.propublica.org/images/ngen/gypsy_big_image/gt-anonymous-hacker-mask-147972008-630.png</a:t>
            </a:r>
            <a:endParaRPr lang="en-NZ" sz="11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10855012" cy="830997"/>
          </a:xfrm>
          <a:prstGeom prst="rect">
            <a:avLst/>
          </a:prstGeom>
          <a:noFill/>
        </p:spPr>
        <p:txBody>
          <a:bodyPr wrap="square" rtlCol="0">
            <a:spAutoFit/>
          </a:bodyPr>
          <a:lstStyle/>
          <a:p>
            <a:r>
              <a:rPr lang="en-US" sz="4800" b="1" dirty="0" smtClean="0"/>
              <a:t>Persona non grata – Example (ICDs)</a:t>
            </a:r>
            <a:endParaRPr lang="en-NZ" sz="4800" b="1" dirty="0"/>
          </a:p>
        </p:txBody>
      </p:sp>
      <p:pic>
        <p:nvPicPr>
          <p:cNvPr id="4" name="Picture 3"/>
          <p:cNvPicPr>
            <a:picLocks noChangeAspect="1"/>
          </p:cNvPicPr>
          <p:nvPr/>
        </p:nvPicPr>
        <p:blipFill>
          <a:blip r:embed="rId1"/>
          <a:stretch>
            <a:fillRect/>
          </a:stretch>
        </p:blipFill>
        <p:spPr>
          <a:xfrm>
            <a:off x="1606668" y="1404235"/>
            <a:ext cx="9228108" cy="4064193"/>
          </a:xfrm>
          <a:prstGeom prst="rect">
            <a:avLst/>
          </a:prstGeom>
        </p:spPr>
      </p:pic>
      <p:sp>
        <p:nvSpPr>
          <p:cNvPr id="2" name="Rectangle 1"/>
          <p:cNvSpPr/>
          <p:nvPr/>
        </p:nvSpPr>
        <p:spPr>
          <a:xfrm>
            <a:off x="2202609" y="5449117"/>
            <a:ext cx="10184921" cy="923330"/>
          </a:xfrm>
          <a:prstGeom prst="rect">
            <a:avLst/>
          </a:prstGeom>
        </p:spPr>
        <p:txBody>
          <a:bodyPr wrap="square">
            <a:spAutoFit/>
          </a:bodyPr>
          <a:lstStyle/>
          <a:p>
            <a:r>
              <a:rPr lang="en-NZ" dirty="0"/>
              <a:t>Implantable cardioverter-defibrillators (ICDs) </a:t>
            </a:r>
            <a:endParaRPr lang="en-NZ" dirty="0"/>
          </a:p>
          <a:p>
            <a:r>
              <a:rPr lang="en-NZ" sz="1200" dirty="0"/>
              <a:t>A Hybrid Threat </a:t>
            </a:r>
            <a:r>
              <a:rPr lang="en-NZ" sz="1200" dirty="0" err="1"/>
              <a:t>Modeling</a:t>
            </a:r>
            <a:r>
              <a:rPr lang="en-NZ" sz="1200" dirty="0"/>
              <a:t> Method Nancy R. Mead Forrest Shull Krishnamurthy </a:t>
            </a:r>
            <a:r>
              <a:rPr lang="en-NZ" sz="1200" dirty="0" err="1"/>
              <a:t>Vemuru</a:t>
            </a:r>
            <a:r>
              <a:rPr lang="en-NZ" sz="1200" dirty="0"/>
              <a:t>, University of Virginia Ole </a:t>
            </a:r>
            <a:r>
              <a:rPr lang="en-NZ" sz="1200" dirty="0" err="1"/>
              <a:t>Villadsen</a:t>
            </a:r>
            <a:r>
              <a:rPr lang="en-NZ" sz="1200" dirty="0"/>
              <a:t>, </a:t>
            </a:r>
            <a:br>
              <a:rPr lang="en-NZ" sz="1200" dirty="0" smtClean="0"/>
            </a:br>
            <a:r>
              <a:rPr lang="en-NZ" sz="1200" dirty="0" smtClean="0"/>
              <a:t>Carnegie </a:t>
            </a:r>
            <a:r>
              <a:rPr lang="en-NZ" sz="1200" dirty="0"/>
              <a:t>Mellon University March 2018 TECHNICAL NOTE CMU/SEI-2018-TN-002</a:t>
            </a:r>
            <a:endParaRPr lang="en-US" sz="1200" dirty="0"/>
          </a:p>
          <a:p>
            <a:r>
              <a:rPr lang="en-NZ" sz="1200" dirty="0">
                <a:hlinkClick r:id="rId2"/>
              </a:rPr>
              <a:t>https://resources.sei.cmu.edu/asset_files/TechnicalNote/2018_004_001_516627.pdf</a:t>
            </a:r>
            <a:endParaRPr lang="en-NZ" sz="1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5" y="401036"/>
            <a:ext cx="9825359" cy="830997"/>
          </a:xfrm>
          <a:prstGeom prst="rect">
            <a:avLst/>
          </a:prstGeom>
          <a:noFill/>
        </p:spPr>
        <p:txBody>
          <a:bodyPr wrap="square" rtlCol="0">
            <a:spAutoFit/>
          </a:bodyPr>
          <a:lstStyle/>
          <a:p>
            <a:r>
              <a:rPr lang="en-US" sz="4800" b="1" dirty="0" smtClean="0"/>
              <a:t>Persona non grata – personas</a:t>
            </a:r>
            <a:endParaRPr lang="en-NZ" sz="4800" b="1" dirty="0"/>
          </a:p>
        </p:txBody>
      </p:sp>
      <p:pic>
        <p:nvPicPr>
          <p:cNvPr id="2" name="Picture 1"/>
          <p:cNvPicPr>
            <a:picLocks noChangeAspect="1"/>
          </p:cNvPicPr>
          <p:nvPr/>
        </p:nvPicPr>
        <p:blipFill>
          <a:blip r:embed="rId1"/>
          <a:stretch>
            <a:fillRect/>
          </a:stretch>
        </p:blipFill>
        <p:spPr>
          <a:xfrm>
            <a:off x="469674" y="1628848"/>
            <a:ext cx="5529712" cy="3817583"/>
          </a:xfrm>
          <a:prstGeom prst="rect">
            <a:avLst/>
          </a:prstGeom>
        </p:spPr>
      </p:pic>
      <p:pic>
        <p:nvPicPr>
          <p:cNvPr id="6" name="Picture 5"/>
          <p:cNvPicPr>
            <a:picLocks noChangeAspect="1"/>
          </p:cNvPicPr>
          <p:nvPr/>
        </p:nvPicPr>
        <p:blipFill>
          <a:blip r:embed="rId2"/>
          <a:stretch>
            <a:fillRect/>
          </a:stretch>
        </p:blipFill>
        <p:spPr>
          <a:xfrm flipV="1">
            <a:off x="1393664" y="4451392"/>
            <a:ext cx="3984619" cy="664071"/>
          </a:xfrm>
          <a:prstGeom prst="rect">
            <a:avLst/>
          </a:prstGeom>
        </p:spPr>
      </p:pic>
      <p:pic>
        <p:nvPicPr>
          <p:cNvPr id="7" name="Picture 6"/>
          <p:cNvPicPr>
            <a:picLocks noChangeAspect="1"/>
          </p:cNvPicPr>
          <p:nvPr/>
        </p:nvPicPr>
        <p:blipFill>
          <a:blip r:embed="rId3"/>
          <a:stretch>
            <a:fillRect/>
          </a:stretch>
        </p:blipFill>
        <p:spPr>
          <a:xfrm>
            <a:off x="6253580" y="1713681"/>
            <a:ext cx="5277461" cy="3643323"/>
          </a:xfrm>
          <a:prstGeom prst="rect">
            <a:avLst/>
          </a:prstGeom>
        </p:spPr>
      </p:pic>
      <p:pic>
        <p:nvPicPr>
          <p:cNvPr id="8" name="Picture 7"/>
          <p:cNvPicPr>
            <a:picLocks noChangeAspect="1"/>
          </p:cNvPicPr>
          <p:nvPr/>
        </p:nvPicPr>
        <p:blipFill>
          <a:blip r:embed="rId2"/>
          <a:stretch>
            <a:fillRect/>
          </a:stretch>
        </p:blipFill>
        <p:spPr>
          <a:xfrm flipV="1">
            <a:off x="6923376" y="4119356"/>
            <a:ext cx="3984619" cy="66407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5" y="401036"/>
            <a:ext cx="9825359" cy="830997"/>
          </a:xfrm>
          <a:prstGeom prst="rect">
            <a:avLst/>
          </a:prstGeom>
          <a:noFill/>
        </p:spPr>
        <p:txBody>
          <a:bodyPr wrap="square" rtlCol="0">
            <a:spAutoFit/>
          </a:bodyPr>
          <a:lstStyle/>
          <a:p>
            <a:r>
              <a:rPr lang="en-US" sz="4800" b="1" dirty="0" smtClean="0"/>
              <a:t>Persona non grata – add misuse cases</a:t>
            </a:r>
            <a:endParaRPr lang="en-NZ" sz="4800" b="1" dirty="0"/>
          </a:p>
        </p:txBody>
      </p:sp>
      <p:pic>
        <p:nvPicPr>
          <p:cNvPr id="2" name="Picture 1"/>
          <p:cNvPicPr>
            <a:picLocks noChangeAspect="1"/>
          </p:cNvPicPr>
          <p:nvPr/>
        </p:nvPicPr>
        <p:blipFill>
          <a:blip r:embed="rId1"/>
          <a:stretch>
            <a:fillRect/>
          </a:stretch>
        </p:blipFill>
        <p:spPr>
          <a:xfrm>
            <a:off x="469674" y="1628848"/>
            <a:ext cx="5529712" cy="3817583"/>
          </a:xfrm>
          <a:prstGeom prst="rect">
            <a:avLst/>
          </a:prstGeom>
        </p:spPr>
      </p:pic>
      <p:pic>
        <p:nvPicPr>
          <p:cNvPr id="7" name="Picture 6"/>
          <p:cNvPicPr>
            <a:picLocks noChangeAspect="1"/>
          </p:cNvPicPr>
          <p:nvPr/>
        </p:nvPicPr>
        <p:blipFill>
          <a:blip r:embed="rId2"/>
          <a:stretch>
            <a:fillRect/>
          </a:stretch>
        </p:blipFill>
        <p:spPr>
          <a:xfrm>
            <a:off x="6253580" y="1713681"/>
            <a:ext cx="5374828" cy="3710541"/>
          </a:xfrm>
          <a:prstGeom prst="rect">
            <a:avLst/>
          </a:prstGeom>
        </p:spPr>
      </p:pic>
      <p:sp>
        <p:nvSpPr>
          <p:cNvPr id="3" name="Rectangle 2"/>
          <p:cNvSpPr/>
          <p:nvPr/>
        </p:nvSpPr>
        <p:spPr>
          <a:xfrm>
            <a:off x="3676119" y="6245215"/>
            <a:ext cx="5523050" cy="369332"/>
          </a:xfrm>
          <a:prstGeom prst="rect">
            <a:avLst/>
          </a:prstGeom>
        </p:spPr>
        <p:txBody>
          <a:bodyPr wrap="none">
            <a:spAutoFit/>
          </a:bodyPr>
          <a:lstStyle/>
          <a:p>
            <a:r>
              <a:rPr lang="en-US" b="1" dirty="0" smtClean="0"/>
              <a:t>Brainstorming + looking at system model = misuse cases</a:t>
            </a:r>
            <a:endParaRPr lang="en-NZ" dirty="0"/>
          </a:p>
        </p:txBody>
      </p:sp>
      <p:sp>
        <p:nvSpPr>
          <p:cNvPr id="4" name="Right Arrow 3"/>
          <p:cNvSpPr/>
          <p:nvPr/>
        </p:nvSpPr>
        <p:spPr>
          <a:xfrm rot="19831521">
            <a:off x="7621835" y="5631077"/>
            <a:ext cx="1328401" cy="31186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10" name="Right Arrow 9"/>
          <p:cNvSpPr/>
          <p:nvPr/>
        </p:nvSpPr>
        <p:spPr>
          <a:xfrm rot="12464775">
            <a:off x="3837000" y="5631077"/>
            <a:ext cx="1328401" cy="31186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11" name="Rectangle 10"/>
          <p:cNvSpPr/>
          <p:nvPr/>
        </p:nvSpPr>
        <p:spPr>
          <a:xfrm>
            <a:off x="1216025" y="4408805"/>
            <a:ext cx="4201160" cy="854075"/>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13" name="Rectangle 12"/>
          <p:cNvSpPr/>
          <p:nvPr/>
        </p:nvSpPr>
        <p:spPr>
          <a:xfrm>
            <a:off x="6840463" y="4078188"/>
            <a:ext cx="4201064" cy="666340"/>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44" y="2256"/>
            <a:ext cx="6948996" cy="829945"/>
          </a:xfrm>
          <a:prstGeom prst="rect">
            <a:avLst/>
          </a:prstGeom>
          <a:noFill/>
        </p:spPr>
        <p:txBody>
          <a:bodyPr wrap="square" rtlCol="0">
            <a:spAutoFit/>
          </a:bodyPr>
          <a:lstStyle/>
          <a:p>
            <a:r>
              <a:rPr lang="en-US" sz="4800" b="1" dirty="0" err="1" smtClean="0">
                <a:solidFill>
                  <a:srgbClr val="FF0000"/>
                </a:solidFill>
              </a:rPr>
              <a:t>PnG</a:t>
            </a:r>
            <a:r>
              <a:rPr lang="en-US" sz="4800" b="1" dirty="0" smtClean="0">
                <a:solidFill>
                  <a:srgbClr val="FF0000"/>
                </a:solidFill>
              </a:rPr>
              <a:t> - features</a:t>
            </a:r>
            <a:r>
              <a:rPr lang="zh-CN" altLang="en-US" sz="2400" b="1" dirty="0" smtClean="0">
                <a:solidFill>
                  <a:srgbClr val="FF0000"/>
                </a:solidFill>
              </a:rPr>
              <a:t>不受欢迎的人的特征</a:t>
            </a:r>
            <a:endParaRPr lang="zh-CN" altLang="en-US" sz="2400" b="1" dirty="0" smtClean="0">
              <a:solidFill>
                <a:srgbClr val="FF0000"/>
              </a:solidFill>
            </a:endParaRPr>
          </a:p>
        </p:txBody>
      </p:sp>
      <p:sp>
        <p:nvSpPr>
          <p:cNvPr id="7" name="TextBox 6"/>
          <p:cNvSpPr txBox="1"/>
          <p:nvPr/>
        </p:nvSpPr>
        <p:spPr>
          <a:xfrm>
            <a:off x="329565" y="1407160"/>
            <a:ext cx="6515735" cy="5631180"/>
          </a:xfrm>
          <a:prstGeom prst="rect">
            <a:avLst/>
          </a:prstGeom>
          <a:noFill/>
        </p:spPr>
        <p:txBody>
          <a:bodyPr wrap="square" rtlCol="0">
            <a:spAutoFit/>
          </a:bodyPr>
          <a:lstStyle/>
          <a:p>
            <a:r>
              <a:rPr lang="en-US" sz="2000" dirty="0"/>
              <a:t>1. </a:t>
            </a:r>
            <a:r>
              <a:rPr lang="en-US" sz="2000" dirty="0" smtClean="0"/>
              <a:t>Process involves wider ordinary developers as well as experienced security experts.</a:t>
            </a:r>
            <a:endParaRPr lang="en-US" sz="2000" dirty="0"/>
          </a:p>
          <a:p>
            <a:endParaRPr lang="en-US" sz="2000" dirty="0"/>
          </a:p>
          <a:p>
            <a:r>
              <a:rPr lang="en-US" sz="2000" dirty="0"/>
              <a:t>2. </a:t>
            </a:r>
            <a:r>
              <a:rPr lang="en-US" sz="2000" dirty="0" smtClean="0"/>
              <a:t>Tends to have more focused and consistent results when repeated.</a:t>
            </a:r>
            <a:endParaRPr lang="en-US" sz="2000" dirty="0"/>
          </a:p>
          <a:p>
            <a:endParaRPr lang="en-US" sz="2000" dirty="0"/>
          </a:p>
          <a:p>
            <a:r>
              <a:rPr lang="en-US" sz="2000" dirty="0" smtClean="0"/>
              <a:t>3. Persona description, diagram </a:t>
            </a:r>
            <a:r>
              <a:rPr lang="en-US" sz="2000" dirty="0"/>
              <a:t>and natural language description easy to understand and communicate with customers and users. </a:t>
            </a:r>
            <a:endParaRPr lang="en-US" sz="2000" dirty="0" smtClean="0"/>
          </a:p>
          <a:p>
            <a:endParaRPr lang="en-US" sz="2000" dirty="0"/>
          </a:p>
          <a:p>
            <a:r>
              <a:rPr lang="en-US" sz="2000" dirty="0"/>
              <a:t>4. </a:t>
            </a:r>
            <a:r>
              <a:rPr lang="en-US" sz="2000" dirty="0" smtClean="0"/>
              <a:t>Helps identify mitigations.</a:t>
            </a:r>
            <a:endParaRPr lang="en-US" sz="2000" dirty="0" smtClean="0"/>
          </a:p>
          <a:p>
            <a:endParaRPr lang="en-US" sz="2000" dirty="0"/>
          </a:p>
          <a:p>
            <a:r>
              <a:rPr lang="en-US" sz="2000" dirty="0" smtClean="0"/>
              <a:t>5. Easier to assess </a:t>
            </a:r>
            <a:r>
              <a:rPr lang="en-US" sz="2000" dirty="0"/>
              <a:t>relative risk of </a:t>
            </a:r>
            <a:r>
              <a:rPr lang="en-US" sz="2000" dirty="0" smtClean="0"/>
              <a:t>threats based upon attacker motivations and abilities</a:t>
            </a:r>
            <a:endParaRPr lang="en-US" sz="2000" dirty="0"/>
          </a:p>
          <a:p>
            <a:endParaRPr lang="en-US" sz="2000" dirty="0"/>
          </a:p>
          <a:p>
            <a:r>
              <a:rPr lang="en-US" sz="2000" i="1" dirty="0" smtClean="0"/>
              <a:t>Improved technique: </a:t>
            </a:r>
            <a:r>
              <a:rPr lang="en-US" sz="2000" dirty="0" smtClean="0"/>
              <a:t>security cards to give prompts and allow less experienced security people or non-security people to become involved in the threat modeling process.</a:t>
            </a:r>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
        <p:nvSpPr>
          <p:cNvPr id="3" name="文本框 2"/>
          <p:cNvSpPr txBox="1"/>
          <p:nvPr/>
        </p:nvSpPr>
        <p:spPr>
          <a:xfrm>
            <a:off x="7315200" y="1435735"/>
            <a:ext cx="4340860" cy="4523105"/>
          </a:xfrm>
          <a:prstGeom prst="rect">
            <a:avLst/>
          </a:prstGeom>
          <a:noFill/>
        </p:spPr>
        <p:txBody>
          <a:bodyPr wrap="square" rtlCol="0">
            <a:spAutoFit/>
          </a:bodyPr>
          <a:p>
            <a:r>
              <a:rPr lang="zh-CN" altLang="en-US"/>
              <a:t>1.过程涉及更广泛的普通开发人员以及经验丰富的安全专家。</a:t>
            </a:r>
            <a:endParaRPr lang="zh-CN" altLang="en-US"/>
          </a:p>
          <a:p>
            <a:endParaRPr lang="zh-CN" altLang="en-US"/>
          </a:p>
          <a:p>
            <a:r>
              <a:rPr lang="zh-CN" altLang="en-US"/>
              <a:t>2.重复时倾向于获得更集中和一致的结果。</a:t>
            </a:r>
            <a:endParaRPr lang="zh-CN" altLang="en-US"/>
          </a:p>
          <a:p>
            <a:endParaRPr lang="zh-CN" altLang="en-US"/>
          </a:p>
          <a:p>
            <a:r>
              <a:rPr lang="zh-CN" altLang="en-US"/>
              <a:t>3.角色描述，图表和自然语言描述易于理解并与客户和用户沟通。</a:t>
            </a:r>
            <a:endParaRPr lang="zh-CN" altLang="en-US"/>
          </a:p>
          <a:p>
            <a:endParaRPr lang="zh-CN" altLang="en-US"/>
          </a:p>
          <a:p>
            <a:r>
              <a:rPr lang="zh-CN" altLang="en-US"/>
              <a:t>4.帮助确定缓解措施。</a:t>
            </a:r>
            <a:endParaRPr lang="zh-CN" altLang="en-US"/>
          </a:p>
          <a:p>
            <a:endParaRPr lang="zh-CN" altLang="en-US"/>
          </a:p>
          <a:p>
            <a:r>
              <a:rPr lang="zh-CN" altLang="en-US"/>
              <a:t>5.更容易根据攻击者的动机和能力来评估威胁的相对风险</a:t>
            </a:r>
            <a:endParaRPr lang="zh-CN" altLang="en-US"/>
          </a:p>
          <a:p>
            <a:endParaRPr lang="zh-CN" altLang="en-US"/>
          </a:p>
          <a:p>
            <a:r>
              <a:rPr lang="zh-CN" altLang="en-US"/>
              <a:t>改进的技术：安全卡发出提示，并允许经验不足的安全人员或非安全人员参与威胁建模过程。</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6567"/>
            <a:ext cx="10515600" cy="4259766"/>
          </a:xfrm>
        </p:spPr>
        <p:txBody>
          <a:bodyPr>
            <a:normAutofit/>
          </a:bodyPr>
          <a:lstStyle/>
          <a:p>
            <a:r>
              <a:rPr lang="en-NZ" dirty="0"/>
              <a:t>Define asset, vulnerability, threat, security controls, risk.</a:t>
            </a:r>
            <a:endParaRPr lang="en-NZ" dirty="0"/>
          </a:p>
          <a:p>
            <a:r>
              <a:rPr lang="en-NZ" dirty="0"/>
              <a:t>Explain the benefits of threat modelling for secure system development.</a:t>
            </a:r>
            <a:endParaRPr lang="en-NZ" dirty="0"/>
          </a:p>
          <a:p>
            <a:r>
              <a:rPr lang="en-NZ" dirty="0"/>
              <a:t>Explain when threat modelling should be applied.</a:t>
            </a:r>
            <a:endParaRPr lang="en-NZ" dirty="0"/>
          </a:p>
          <a:p>
            <a:r>
              <a:rPr lang="en-NZ" dirty="0"/>
              <a:t>Outline the basic steps in threat modelling.</a:t>
            </a:r>
            <a:endParaRPr lang="en-NZ" dirty="0"/>
          </a:p>
          <a:p>
            <a:r>
              <a:rPr lang="en-NZ" dirty="0"/>
              <a:t>Explain the role of system analysis and system models in threat analysis.</a:t>
            </a:r>
            <a:endParaRPr lang="en-NZ" dirty="0"/>
          </a:p>
          <a:p>
            <a:pPr marL="0" indent="0">
              <a:buNone/>
            </a:pPr>
            <a:endParaRPr lang="en-NZ" dirty="0"/>
          </a:p>
          <a:p>
            <a:pPr marL="0" indent="0">
              <a:buNone/>
            </a:pPr>
            <a:endParaRPr lang="en-NZ" dirty="0"/>
          </a:p>
          <a:p>
            <a:pPr marL="0" indent="0">
              <a:buNone/>
            </a:pPr>
            <a:endParaRPr lang="en-NZ" dirty="0"/>
          </a:p>
          <a:p>
            <a:pPr marL="0" indent="0">
              <a:buNone/>
            </a:pPr>
            <a:endParaRPr lang="en-NZ" dirty="0"/>
          </a:p>
        </p:txBody>
      </p:sp>
      <p:sp>
        <p:nvSpPr>
          <p:cNvPr id="8" name="TextBox 7"/>
          <p:cNvSpPr txBox="1"/>
          <p:nvPr/>
        </p:nvSpPr>
        <p:spPr>
          <a:xfrm>
            <a:off x="74656" y="401036"/>
            <a:ext cx="11880136" cy="830997"/>
          </a:xfrm>
          <a:prstGeom prst="rect">
            <a:avLst/>
          </a:prstGeom>
          <a:noFill/>
        </p:spPr>
        <p:txBody>
          <a:bodyPr wrap="square" rtlCol="0">
            <a:spAutoFit/>
          </a:bodyPr>
          <a:lstStyle/>
          <a:p>
            <a:r>
              <a:rPr lang="en-NZ" sz="4800" b="1" dirty="0"/>
              <a:t>After the last lecture you should be able to …</a:t>
            </a:r>
            <a:endParaRPr lang="en-NZ" sz="4800" b="1" dirty="0"/>
          </a:p>
        </p:txBody>
      </p:sp>
      <p:grpSp>
        <p:nvGrpSpPr>
          <p:cNvPr id="11" name="Group 10"/>
          <p:cNvGrpSpPr/>
          <p:nvPr/>
        </p:nvGrpSpPr>
        <p:grpSpPr>
          <a:xfrm>
            <a:off x="-1" y="6293223"/>
            <a:ext cx="12192001" cy="564777"/>
            <a:chOff x="-17967" y="6494445"/>
            <a:chExt cx="9279644" cy="369332"/>
          </a:xfrm>
        </p:grpSpPr>
        <p:sp>
          <p:nvSpPr>
            <p:cNvPr id="12" name="Rectangle 11"/>
            <p:cNvSpPr/>
            <p:nvPr/>
          </p:nvSpPr>
          <p:spPr>
            <a:xfrm>
              <a:off x="-17967" y="6494445"/>
              <a:ext cx="9279644" cy="36933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5073" y="6564081"/>
              <a:ext cx="3401372" cy="239077"/>
            </a:xfrm>
            <a:prstGeom prst="rect">
              <a:avLst/>
            </a:prstGeom>
            <a:solidFill>
              <a:schemeClr val="tx1"/>
            </a:solidFill>
          </p:spPr>
          <p:txBody>
            <a:bodyPr wrap="square" rtlCol="0">
              <a:spAutoFit/>
            </a:bodyPr>
            <a:lstStyle/>
            <a:p>
              <a:r>
                <a:rPr lang="en-US" dirty="0">
                  <a:solidFill>
                    <a:schemeClr val="bg1"/>
                  </a:solidFill>
                </a:rPr>
                <a:t>CYBR 271: Secure Programming</a:t>
              </a:r>
              <a:endParaRPr lang="en-US" dirty="0">
                <a:solidFill>
                  <a:schemeClr val="bg1"/>
                </a:solidFill>
              </a:endParaRPr>
            </a:p>
          </p:txBody>
        </p:sp>
        <p:sp>
          <p:nvSpPr>
            <p:cNvPr id="14" name="TextBox 13"/>
            <p:cNvSpPr txBox="1"/>
            <p:nvPr/>
          </p:nvSpPr>
          <p:spPr>
            <a:xfrm>
              <a:off x="8323626" y="6564081"/>
              <a:ext cx="757506" cy="241522"/>
            </a:xfrm>
            <a:prstGeom prst="rect">
              <a:avLst/>
            </a:prstGeom>
            <a:solidFill>
              <a:schemeClr val="tx1"/>
            </a:solidFill>
          </p:spPr>
          <p:txBody>
            <a:bodyPr wrap="square" rtlCol="0">
              <a:spAutoFit/>
            </a:bodyPr>
            <a:lstStyle/>
            <a:p>
              <a:r>
                <a:rPr lang="en-US" dirty="0">
                  <a:solidFill>
                    <a:schemeClr val="bg1"/>
                  </a:solidFill>
                </a:rPr>
                <a:t>Slide </a:t>
              </a:r>
              <a:fld id="{720F2209-83AF-48BA-9319-FE7BCF01CC0A}" type="slidenum">
                <a:rPr lang="en-US" dirty="0">
                  <a:solidFill>
                    <a:schemeClr val="bg1"/>
                  </a:solidFill>
                </a:rPr>
              </a:fld>
              <a:endParaRPr lang="en-US" dirty="0">
                <a:solidFill>
                  <a:schemeClr val="bg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11069" y="-16159"/>
            <a:ext cx="6948996" cy="830997"/>
          </a:xfrm>
          <a:prstGeom prst="rect">
            <a:avLst/>
          </a:prstGeom>
          <a:noFill/>
        </p:spPr>
        <p:txBody>
          <a:bodyPr wrap="square" rtlCol="0">
            <a:spAutoFit/>
          </a:bodyPr>
          <a:lstStyle/>
          <a:p>
            <a:r>
              <a:rPr lang="en-US" sz="4800" b="1" dirty="0" smtClean="0"/>
              <a:t>Security cards</a:t>
            </a:r>
            <a:endParaRPr lang="en-NZ" sz="4800" b="1" dirty="0"/>
          </a:p>
        </p:txBody>
      </p:sp>
      <p:sp>
        <p:nvSpPr>
          <p:cNvPr id="15" name="TextBox 14"/>
          <p:cNvSpPr txBox="1"/>
          <p:nvPr/>
        </p:nvSpPr>
        <p:spPr>
          <a:xfrm>
            <a:off x="93345" y="725805"/>
            <a:ext cx="6002655" cy="6739255"/>
          </a:xfrm>
          <a:prstGeom prst="rect">
            <a:avLst/>
          </a:prstGeom>
          <a:noFill/>
        </p:spPr>
        <p:txBody>
          <a:bodyPr wrap="square" rtlCol="0">
            <a:spAutoFit/>
          </a:bodyPr>
          <a:lstStyle/>
          <a:p>
            <a:r>
              <a:rPr lang="en-US" sz="2400" dirty="0" smtClean="0"/>
              <a:t>Emphasis of creativity and brainstorming.</a:t>
            </a:r>
            <a:endParaRPr lang="en-US" sz="2400" dirty="0" smtClean="0"/>
          </a:p>
          <a:p>
            <a:endParaRPr lang="en-US" sz="2400" dirty="0"/>
          </a:p>
          <a:p>
            <a:r>
              <a:rPr lang="en-US" sz="2400" dirty="0" smtClean="0"/>
              <a:t>Useful for fundamental learning to aiding professional threat modelers.</a:t>
            </a:r>
            <a:endParaRPr lang="en-US" sz="2400" dirty="0" smtClean="0"/>
          </a:p>
          <a:p>
            <a:endParaRPr lang="en-US" sz="2400" dirty="0"/>
          </a:p>
          <a:p>
            <a:r>
              <a:rPr lang="en-US" sz="2400" dirty="0" smtClean="0"/>
              <a:t>Answer four main questions:</a:t>
            </a:r>
            <a:endParaRPr lang="en-US" sz="2400" dirty="0" smtClean="0"/>
          </a:p>
          <a:p>
            <a:pPr marL="342900" indent="-342900">
              <a:buFontTx/>
              <a:buChar char="-"/>
            </a:pPr>
            <a:r>
              <a:rPr lang="en-NZ" sz="2400" dirty="0" smtClean="0"/>
              <a:t>If </a:t>
            </a:r>
            <a:r>
              <a:rPr lang="en-NZ" sz="2400" dirty="0"/>
              <a:t>your system were </a:t>
            </a:r>
            <a:r>
              <a:rPr lang="en-NZ" sz="2400" dirty="0" smtClean="0"/>
              <a:t>compromised what </a:t>
            </a:r>
            <a:r>
              <a:rPr lang="en-NZ" sz="2400" dirty="0"/>
              <a:t>human assets could be impacted? </a:t>
            </a:r>
            <a:endParaRPr lang="en-NZ" sz="2400" dirty="0" smtClean="0"/>
          </a:p>
          <a:p>
            <a:pPr marL="342900" indent="-342900">
              <a:buFontTx/>
              <a:buChar char="-"/>
            </a:pPr>
            <a:r>
              <a:rPr lang="en-NZ" sz="2400" dirty="0" smtClean="0"/>
              <a:t>Who </a:t>
            </a:r>
            <a:r>
              <a:rPr lang="en-NZ" sz="2400" dirty="0"/>
              <a:t>might attack your system and why? </a:t>
            </a:r>
            <a:endParaRPr lang="en-NZ" sz="2400" dirty="0" smtClean="0"/>
          </a:p>
          <a:p>
            <a:pPr marL="342900" indent="-342900">
              <a:buFontTx/>
              <a:buChar char="-"/>
            </a:pPr>
            <a:r>
              <a:rPr lang="en-NZ" sz="2400" dirty="0" smtClean="0"/>
              <a:t>What </a:t>
            </a:r>
            <a:r>
              <a:rPr lang="en-NZ" sz="2400" dirty="0"/>
              <a:t>resources might the adversary have? </a:t>
            </a:r>
            <a:endParaRPr lang="en-NZ" sz="2400" dirty="0" smtClean="0"/>
          </a:p>
          <a:p>
            <a:pPr marL="342900" indent="-342900">
              <a:buFontTx/>
              <a:buChar char="-"/>
            </a:pPr>
            <a:r>
              <a:rPr lang="en-NZ" sz="2400" dirty="0"/>
              <a:t>H</a:t>
            </a:r>
            <a:r>
              <a:rPr lang="en-NZ" sz="2400" dirty="0" smtClean="0"/>
              <a:t>ow </a:t>
            </a:r>
            <a:r>
              <a:rPr lang="en-NZ" sz="2400" dirty="0"/>
              <a:t>might the adversary attack your system? </a:t>
            </a:r>
            <a:endParaRPr lang="en-NZ" sz="2400" dirty="0" smtClean="0"/>
          </a:p>
          <a:p>
            <a:endParaRPr lang="en-US" sz="2400" dirty="0" smtClean="0"/>
          </a:p>
          <a:p>
            <a:r>
              <a:rPr lang="en-US" sz="2400" dirty="0"/>
              <a:t>AMARA DENNING, BATYA FRIEDMAN, AND TADAYOSHI </a:t>
            </a:r>
            <a:r>
              <a:rPr lang="en-US" sz="2400" dirty="0" smtClean="0"/>
              <a:t>KOHNO (2013)</a:t>
            </a:r>
            <a:endParaRPr lang="en-US" sz="2400" dirty="0"/>
          </a:p>
          <a:p>
            <a:r>
              <a:rPr lang="en-NZ" sz="2400" dirty="0">
                <a:hlinkClick r:id="rId1"/>
              </a:rPr>
              <a:t>https://securitycards.cs.washington.edu/</a:t>
            </a:r>
            <a:endParaRPr lang="en-NZ" sz="2400" dirty="0"/>
          </a:p>
          <a:p>
            <a:endParaRPr lang="en-US" sz="2400" dirty="0" smtClean="0"/>
          </a:p>
          <a:p>
            <a:endParaRPr lang="en-NZ" sz="2400" dirty="0"/>
          </a:p>
        </p:txBody>
      </p:sp>
      <p:sp>
        <p:nvSpPr>
          <p:cNvPr id="2" name="文本框 1"/>
          <p:cNvSpPr txBox="1"/>
          <p:nvPr/>
        </p:nvSpPr>
        <p:spPr>
          <a:xfrm>
            <a:off x="6758940" y="857250"/>
            <a:ext cx="6164580" cy="3692525"/>
          </a:xfrm>
          <a:prstGeom prst="rect">
            <a:avLst/>
          </a:prstGeom>
          <a:noFill/>
        </p:spPr>
        <p:txBody>
          <a:bodyPr wrap="square" rtlCol="0">
            <a:spAutoFit/>
          </a:bodyPr>
          <a:p>
            <a:r>
              <a:rPr lang="en-US" dirty="0" smtClean="0">
                <a:sym typeface="+mn-ea"/>
              </a:rPr>
              <a:t>强调创造力和头脑风暴。</a:t>
            </a:r>
            <a:endParaRPr lang="en-US" dirty="0" smtClean="0">
              <a:sym typeface="+mn-ea"/>
            </a:endParaRPr>
          </a:p>
          <a:p>
            <a:endParaRPr lang="en-US" dirty="0" smtClean="0">
              <a:sym typeface="+mn-ea"/>
            </a:endParaRPr>
          </a:p>
          <a:p>
            <a:r>
              <a:rPr lang="en-US" dirty="0" smtClean="0">
                <a:sym typeface="+mn-ea"/>
              </a:rPr>
              <a:t>有用的基本学习，以帮助专业的威胁建模者</a:t>
            </a:r>
            <a:endParaRPr lang="en-US" dirty="0" smtClean="0">
              <a:sym typeface="+mn-ea"/>
            </a:endParaRPr>
          </a:p>
          <a:p>
            <a:endParaRPr lang="en-US" dirty="0" smtClean="0">
              <a:sym typeface="+mn-ea"/>
            </a:endParaRPr>
          </a:p>
          <a:p>
            <a:r>
              <a:rPr lang="en-US" dirty="0" smtClean="0">
                <a:solidFill>
                  <a:srgbClr val="FF0000"/>
                </a:solidFill>
                <a:sym typeface="+mn-ea"/>
              </a:rPr>
              <a:t>回答四个主要问题:</a:t>
            </a:r>
            <a:endParaRPr lang="en-US" dirty="0" smtClean="0">
              <a:solidFill>
                <a:srgbClr val="FF0000"/>
              </a:solidFill>
              <a:sym typeface="+mn-ea"/>
            </a:endParaRPr>
          </a:p>
          <a:p>
            <a:endParaRPr lang="en-US" dirty="0" smtClean="0">
              <a:solidFill>
                <a:srgbClr val="FF0000"/>
              </a:solidFill>
              <a:sym typeface="+mn-ea"/>
            </a:endParaRPr>
          </a:p>
          <a:p>
            <a:r>
              <a:rPr lang="en-US" dirty="0" smtClean="0">
                <a:solidFill>
                  <a:srgbClr val="FF0000"/>
                </a:solidFill>
                <a:sym typeface="+mn-ea"/>
              </a:rPr>
              <a:t>-如果你的系统受到影响，哪些human assets会受到影响?</a:t>
            </a:r>
            <a:endParaRPr lang="en-US" dirty="0" smtClean="0">
              <a:solidFill>
                <a:srgbClr val="FF0000"/>
              </a:solidFill>
              <a:sym typeface="+mn-ea"/>
            </a:endParaRPr>
          </a:p>
          <a:p>
            <a:endParaRPr lang="en-US" dirty="0" smtClean="0">
              <a:solidFill>
                <a:srgbClr val="FF0000"/>
              </a:solidFill>
              <a:sym typeface="+mn-ea"/>
            </a:endParaRPr>
          </a:p>
          <a:p>
            <a:r>
              <a:rPr lang="en-US" dirty="0" smtClean="0">
                <a:solidFill>
                  <a:srgbClr val="FF0000"/>
                </a:solidFill>
                <a:sym typeface="+mn-ea"/>
              </a:rPr>
              <a:t>-谁可能攻击您的系统，为什么?</a:t>
            </a:r>
            <a:endParaRPr lang="en-US" dirty="0" smtClean="0">
              <a:solidFill>
                <a:srgbClr val="FF0000"/>
              </a:solidFill>
              <a:sym typeface="+mn-ea"/>
            </a:endParaRPr>
          </a:p>
          <a:p>
            <a:endParaRPr lang="en-US" dirty="0" smtClean="0">
              <a:solidFill>
                <a:srgbClr val="FF0000"/>
              </a:solidFill>
              <a:sym typeface="+mn-ea"/>
            </a:endParaRPr>
          </a:p>
          <a:p>
            <a:r>
              <a:rPr lang="en-US" dirty="0" smtClean="0">
                <a:solidFill>
                  <a:srgbClr val="FF0000"/>
                </a:solidFill>
                <a:sym typeface="+mn-ea"/>
              </a:rPr>
              <a:t>对手可能有什么资源?</a:t>
            </a:r>
            <a:endParaRPr lang="en-US" dirty="0" smtClean="0">
              <a:solidFill>
                <a:srgbClr val="FF0000"/>
              </a:solidFill>
              <a:sym typeface="+mn-ea"/>
            </a:endParaRPr>
          </a:p>
          <a:p>
            <a:endParaRPr lang="en-US" dirty="0" smtClean="0">
              <a:solidFill>
                <a:srgbClr val="FF0000"/>
              </a:solidFill>
              <a:sym typeface="+mn-ea"/>
            </a:endParaRPr>
          </a:p>
          <a:p>
            <a:r>
              <a:rPr lang="en-US" dirty="0" smtClean="0">
                <a:solidFill>
                  <a:srgbClr val="FF0000"/>
                </a:solidFill>
                <a:sym typeface="+mn-ea"/>
              </a:rPr>
              <a:t>对手会如何攻击你的系统?</a:t>
            </a:r>
            <a:endParaRPr lang="en-US" dirty="0" smtClean="0">
              <a:solidFill>
                <a:srgbClr val="FF0000"/>
              </a:solidFill>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Security cards </a:t>
            </a:r>
            <a:endParaRPr lang="en-NZ" sz="4800" b="1" dirty="0"/>
          </a:p>
        </p:txBody>
      </p:sp>
      <p:pic>
        <p:nvPicPr>
          <p:cNvPr id="19458" name="Picture 2" descr="https://securitycards.cs.washington.edu/images/image-footer.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3" y="1858962"/>
            <a:ext cx="11145418" cy="3592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Security cards</a:t>
            </a:r>
            <a:endParaRPr lang="en-NZ" sz="4800" b="1" dirty="0"/>
          </a:p>
        </p:txBody>
      </p:sp>
      <p:pic>
        <p:nvPicPr>
          <p:cNvPr id="3" name="Picture 2"/>
          <p:cNvPicPr>
            <a:picLocks noChangeAspect="1"/>
          </p:cNvPicPr>
          <p:nvPr/>
        </p:nvPicPr>
        <p:blipFill>
          <a:blip r:embed="rId1"/>
          <a:stretch>
            <a:fillRect/>
          </a:stretch>
        </p:blipFill>
        <p:spPr>
          <a:xfrm>
            <a:off x="2822396" y="1063490"/>
            <a:ext cx="7093595" cy="5447181"/>
          </a:xfrm>
          <a:prstGeom prst="rect">
            <a:avLst/>
          </a:prstGeom>
        </p:spPr>
      </p:pic>
      <p:sp>
        <p:nvSpPr>
          <p:cNvPr id="4" name="文本框 3"/>
          <p:cNvSpPr txBox="1"/>
          <p:nvPr/>
        </p:nvSpPr>
        <p:spPr>
          <a:xfrm>
            <a:off x="74930" y="1329055"/>
            <a:ext cx="2747645" cy="2584450"/>
          </a:xfrm>
          <a:prstGeom prst="rect">
            <a:avLst/>
          </a:prstGeom>
          <a:noFill/>
        </p:spPr>
        <p:txBody>
          <a:bodyPr wrap="square" rtlCol="0">
            <a:spAutoFit/>
          </a:bodyPr>
          <a:p>
            <a:r>
              <a:rPr lang="zh-CN" altLang="en-US"/>
              <a:t>Human Impact</a:t>
            </a:r>
            <a:endParaRPr lang="zh-CN" altLang="en-US"/>
          </a:p>
          <a:p>
            <a:r>
              <a:rPr lang="zh-CN" altLang="en-US"/>
              <a:t>the biosphere </a:t>
            </a:r>
            <a:endParaRPr lang="zh-CN" altLang="en-US"/>
          </a:p>
          <a:p>
            <a:r>
              <a:rPr lang="zh-CN" altLang="en-US"/>
              <a:t>emotional well-being </a:t>
            </a:r>
            <a:endParaRPr lang="zh-CN" altLang="en-US"/>
          </a:p>
          <a:p>
            <a:r>
              <a:rPr lang="zh-CN" altLang="en-US"/>
              <a:t>financial well-being personal data</a:t>
            </a:r>
            <a:endParaRPr lang="zh-CN" altLang="en-US"/>
          </a:p>
          <a:p>
            <a:r>
              <a:rPr lang="zh-CN" altLang="en-US"/>
              <a:t>physical well-being relationships </a:t>
            </a:r>
            <a:endParaRPr lang="zh-CN" altLang="en-US"/>
          </a:p>
          <a:p>
            <a:r>
              <a:rPr lang="zh-CN" altLang="en-US"/>
              <a:t>societal well-being </a:t>
            </a:r>
            <a:endParaRPr lang="zh-CN" altLang="en-US"/>
          </a:p>
          <a:p>
            <a:r>
              <a:rPr lang="zh-CN" altLang="en-US"/>
              <a:t>unusual impacts</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30119" y="49246"/>
            <a:ext cx="6948996" cy="830997"/>
          </a:xfrm>
          <a:prstGeom prst="rect">
            <a:avLst/>
          </a:prstGeom>
          <a:noFill/>
        </p:spPr>
        <p:txBody>
          <a:bodyPr wrap="square" rtlCol="0">
            <a:spAutoFit/>
          </a:bodyPr>
          <a:lstStyle/>
          <a:p>
            <a:r>
              <a:rPr lang="en-US" sz="4800" b="1" dirty="0" smtClean="0"/>
              <a:t>Security cards - process</a:t>
            </a:r>
            <a:endParaRPr lang="en-NZ" sz="4800" b="1" dirty="0"/>
          </a:p>
        </p:txBody>
      </p:sp>
      <p:sp>
        <p:nvSpPr>
          <p:cNvPr id="7" name="TextBox 6"/>
          <p:cNvSpPr txBox="1"/>
          <p:nvPr/>
        </p:nvSpPr>
        <p:spPr>
          <a:xfrm>
            <a:off x="156210" y="1407160"/>
            <a:ext cx="5292090" cy="3784600"/>
          </a:xfrm>
          <a:prstGeom prst="rect">
            <a:avLst/>
          </a:prstGeom>
          <a:noFill/>
        </p:spPr>
        <p:txBody>
          <a:bodyPr wrap="square" rtlCol="0">
            <a:spAutoFit/>
          </a:bodyPr>
          <a:lstStyle/>
          <a:p>
            <a:pPr marL="457200" indent="-457200">
              <a:buAutoNum type="arabicPeriod"/>
            </a:pPr>
            <a:r>
              <a:rPr lang="en-US" sz="2000" dirty="0" smtClean="0"/>
              <a:t>Start with a description of a system.</a:t>
            </a:r>
            <a:endParaRPr lang="en-US" sz="2000" dirty="0" smtClean="0"/>
          </a:p>
          <a:p>
            <a:pPr marL="457200" indent="-457200">
              <a:buAutoNum type="arabicPeriod"/>
            </a:pPr>
            <a:endParaRPr lang="en-US" sz="2000" dirty="0"/>
          </a:p>
          <a:p>
            <a:pPr marL="457200" indent="-457200">
              <a:buAutoNum type="arabicPeriod"/>
            </a:pPr>
            <a:r>
              <a:rPr lang="en-US" sz="2000" dirty="0" smtClean="0"/>
              <a:t>Break into groups.</a:t>
            </a:r>
            <a:endParaRPr lang="en-US" sz="2000" dirty="0" smtClean="0"/>
          </a:p>
          <a:p>
            <a:pPr marL="457200" indent="-457200">
              <a:buAutoNum type="arabicPeriod"/>
            </a:pPr>
            <a:endParaRPr lang="en-US" sz="2000" dirty="0"/>
          </a:p>
          <a:p>
            <a:pPr marL="457200" indent="-457200">
              <a:buAutoNum type="arabicPeriod"/>
            </a:pPr>
            <a:r>
              <a:rPr lang="en-US" sz="2000" dirty="0" smtClean="0"/>
              <a:t>Look at the cards.</a:t>
            </a:r>
            <a:endParaRPr lang="en-US" sz="2000" dirty="0" smtClean="0"/>
          </a:p>
          <a:p>
            <a:pPr marL="457200" indent="-457200">
              <a:buAutoNum type="arabicPeriod"/>
            </a:pPr>
            <a:endParaRPr lang="en-US" sz="2000" dirty="0"/>
          </a:p>
          <a:p>
            <a:pPr marL="457200" indent="-457200">
              <a:buAutoNum type="arabicPeriod"/>
            </a:pPr>
            <a:r>
              <a:rPr lang="en-US" sz="2000" dirty="0" smtClean="0"/>
              <a:t>Sort the cards within each dimension in order of relevance to the system being analysed.</a:t>
            </a:r>
            <a:endParaRPr lang="en-US" sz="2000" dirty="0" smtClean="0"/>
          </a:p>
          <a:p>
            <a:pPr marL="457200" indent="-457200">
              <a:buAutoNum type="arabicPeriod"/>
            </a:pPr>
            <a:endParaRPr lang="en-US" sz="2000" dirty="0"/>
          </a:p>
          <a:p>
            <a:pPr marL="457200" indent="-457200">
              <a:buAutoNum type="arabicPeriod"/>
            </a:pPr>
            <a:r>
              <a:rPr lang="en-US" sz="2000" dirty="0" smtClean="0"/>
              <a:t>Document results.</a:t>
            </a:r>
            <a:endParaRPr lang="en-US" sz="2000" dirty="0"/>
          </a:p>
          <a:p>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
        <p:nvSpPr>
          <p:cNvPr id="2" name="文本框 1"/>
          <p:cNvSpPr txBox="1"/>
          <p:nvPr/>
        </p:nvSpPr>
        <p:spPr>
          <a:xfrm>
            <a:off x="6835140" y="1357630"/>
            <a:ext cx="4208145" cy="2861310"/>
          </a:xfrm>
          <a:prstGeom prst="rect">
            <a:avLst/>
          </a:prstGeom>
          <a:noFill/>
        </p:spPr>
        <p:txBody>
          <a:bodyPr wrap="square" rtlCol="0">
            <a:spAutoFit/>
          </a:bodyPr>
          <a:p>
            <a:r>
              <a:rPr lang="zh-CN" altLang="en-US"/>
              <a:t>从系统描述开始。</a:t>
            </a:r>
            <a:endParaRPr lang="zh-CN" altLang="en-US"/>
          </a:p>
          <a:p>
            <a:endParaRPr lang="zh-CN" altLang="en-US"/>
          </a:p>
          <a:p>
            <a:r>
              <a:rPr lang="zh-CN" altLang="en-US"/>
              <a:t>分成小组。</a:t>
            </a:r>
            <a:endParaRPr lang="zh-CN" altLang="en-US"/>
          </a:p>
          <a:p>
            <a:endParaRPr lang="zh-CN" altLang="en-US"/>
          </a:p>
          <a:p>
            <a:r>
              <a:rPr lang="zh-CN" altLang="en-US"/>
              <a:t>看卡片。</a:t>
            </a:r>
            <a:endParaRPr lang="zh-CN" altLang="en-US"/>
          </a:p>
          <a:p>
            <a:endParaRPr lang="zh-CN" altLang="en-US"/>
          </a:p>
          <a:p>
            <a:r>
              <a:rPr lang="zh-CN" altLang="en-US"/>
              <a:t>按与要分析的系统相关的顺序对每个维度内的卡进行排序。</a:t>
            </a:r>
            <a:endParaRPr lang="zh-CN" altLang="en-US"/>
          </a:p>
          <a:p>
            <a:endParaRPr lang="zh-CN" altLang="en-US"/>
          </a:p>
          <a:p>
            <a:r>
              <a:rPr lang="zh-CN" altLang="en-US"/>
              <a:t>记录结果。</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Security cards - features</a:t>
            </a:r>
            <a:endParaRPr lang="en-NZ" sz="4800" b="1" dirty="0"/>
          </a:p>
        </p:txBody>
      </p:sp>
      <p:sp>
        <p:nvSpPr>
          <p:cNvPr id="7" name="TextBox 6"/>
          <p:cNvSpPr txBox="1"/>
          <p:nvPr/>
        </p:nvSpPr>
        <p:spPr>
          <a:xfrm>
            <a:off x="17145" y="1407160"/>
            <a:ext cx="6515100" cy="4092575"/>
          </a:xfrm>
          <a:prstGeom prst="rect">
            <a:avLst/>
          </a:prstGeom>
          <a:noFill/>
        </p:spPr>
        <p:txBody>
          <a:bodyPr wrap="square" rtlCol="0">
            <a:spAutoFit/>
          </a:bodyPr>
          <a:lstStyle/>
          <a:p>
            <a:r>
              <a:rPr lang="en-US" sz="2000" dirty="0"/>
              <a:t>1. </a:t>
            </a:r>
            <a:r>
              <a:rPr lang="en-US" sz="2000" dirty="0" smtClean="0"/>
              <a:t>Encourages collaboration with wide range of stakeholders.</a:t>
            </a:r>
            <a:endParaRPr lang="en-US" sz="2000" dirty="0"/>
          </a:p>
          <a:p>
            <a:endParaRPr lang="en-US" sz="2000" dirty="0"/>
          </a:p>
          <a:p>
            <a:r>
              <a:rPr lang="en-US" sz="2000" dirty="0"/>
              <a:t>2. </a:t>
            </a:r>
            <a:r>
              <a:rPr lang="en-US" sz="2000" dirty="0" smtClean="0"/>
              <a:t>Inconsistent results and identification of threats that don’t apply to this particular system.</a:t>
            </a:r>
            <a:endParaRPr lang="en-US" sz="2000" dirty="0" smtClean="0"/>
          </a:p>
          <a:p>
            <a:endParaRPr lang="en-US" sz="2000" dirty="0"/>
          </a:p>
          <a:p>
            <a:r>
              <a:rPr lang="en-US" sz="2000" dirty="0"/>
              <a:t>3</a:t>
            </a:r>
            <a:r>
              <a:rPr lang="en-US" sz="2000" dirty="0" smtClean="0"/>
              <a:t>. Targets out of the ordinary threats leading to greater coverage of possible threats to a system.</a:t>
            </a:r>
            <a:endParaRPr lang="en-US" sz="2000" dirty="0"/>
          </a:p>
          <a:p>
            <a:endParaRPr lang="en-US" sz="2000" dirty="0"/>
          </a:p>
          <a:p>
            <a:r>
              <a:rPr lang="en-US" sz="2000" i="1" dirty="0" smtClean="0"/>
              <a:t>Summary: </a:t>
            </a:r>
            <a:r>
              <a:rPr lang="en-US" sz="2000" dirty="0" smtClean="0"/>
              <a:t>can be a useful “add-on” to other techniques or used for training purposes.</a:t>
            </a:r>
            <a:endParaRPr lang="en-US" sz="2000" dirty="0" smtClean="0"/>
          </a:p>
          <a:p>
            <a:endParaRPr lang="en-US" sz="2000" dirty="0"/>
          </a:p>
          <a:p>
            <a:r>
              <a:rPr lang="en-US" sz="2000" dirty="0" smtClean="0"/>
              <a:t>Note – other games exists such as </a:t>
            </a:r>
            <a:r>
              <a:rPr lang="en-US" sz="2000" i="1" dirty="0" smtClean="0"/>
              <a:t>Privilege Escalation Game</a:t>
            </a:r>
            <a:endParaRPr lang="en-US" sz="2000" dirty="0"/>
          </a:p>
          <a:p>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
        <p:nvSpPr>
          <p:cNvPr id="2" name="文本框 1"/>
          <p:cNvSpPr txBox="1"/>
          <p:nvPr/>
        </p:nvSpPr>
        <p:spPr>
          <a:xfrm>
            <a:off x="7059295" y="1376680"/>
            <a:ext cx="5081905" cy="3415030"/>
          </a:xfrm>
          <a:prstGeom prst="rect">
            <a:avLst/>
          </a:prstGeom>
          <a:noFill/>
        </p:spPr>
        <p:txBody>
          <a:bodyPr wrap="square" rtlCol="0">
            <a:spAutoFit/>
          </a:bodyPr>
          <a:p>
            <a:r>
              <a:rPr lang="zh-CN" altLang="en-US"/>
              <a:t>1.鼓励与广泛的利益相关者合作。</a:t>
            </a:r>
            <a:endParaRPr lang="zh-CN" altLang="en-US"/>
          </a:p>
          <a:p>
            <a:endParaRPr lang="zh-CN" altLang="en-US"/>
          </a:p>
          <a:p>
            <a:r>
              <a:rPr lang="zh-CN" altLang="en-US"/>
              <a:t>2.结果不一致，并且无法识别适用于该特定系统的威胁。</a:t>
            </a:r>
            <a:endParaRPr lang="zh-CN" altLang="en-US"/>
          </a:p>
          <a:p>
            <a:endParaRPr lang="zh-CN" altLang="en-US"/>
          </a:p>
          <a:p>
            <a:r>
              <a:rPr lang="zh-CN" altLang="en-US"/>
              <a:t>3.非常规威胁的目标导致对系统可能威胁的更大范围的覆盖。</a:t>
            </a:r>
            <a:endParaRPr lang="zh-CN" altLang="en-US"/>
          </a:p>
          <a:p>
            <a:endParaRPr lang="zh-CN" altLang="en-US"/>
          </a:p>
          <a:p>
            <a:r>
              <a:rPr lang="zh-CN" altLang="en-US"/>
              <a:t>简介：可以作为其他技术的有用“附加”或用于培训目的。</a:t>
            </a:r>
            <a:endParaRPr lang="zh-CN" altLang="en-US"/>
          </a:p>
          <a:p>
            <a:endParaRPr lang="zh-CN" altLang="en-US"/>
          </a:p>
          <a:p>
            <a:r>
              <a:rPr lang="zh-CN" altLang="en-US"/>
              <a:t>注–存在其他游戏，例如特权升级游戏</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Security cards - features</a:t>
            </a:r>
            <a:endParaRPr lang="en-NZ" sz="4800" b="1" dirty="0"/>
          </a:p>
        </p:txBody>
      </p:sp>
      <p:sp>
        <p:nvSpPr>
          <p:cNvPr id="7" name="TextBox 6"/>
          <p:cNvSpPr txBox="1"/>
          <p:nvPr/>
        </p:nvSpPr>
        <p:spPr>
          <a:xfrm>
            <a:off x="329746" y="1407271"/>
            <a:ext cx="9032136" cy="5940088"/>
          </a:xfrm>
          <a:prstGeom prst="rect">
            <a:avLst/>
          </a:prstGeom>
          <a:noFill/>
        </p:spPr>
        <p:txBody>
          <a:bodyPr wrap="square" rtlCol="0">
            <a:spAutoFit/>
          </a:bodyPr>
          <a:lstStyle/>
          <a:p>
            <a:r>
              <a:rPr lang="en-US" sz="2000" dirty="0"/>
              <a:t>1. Requires experienced security people to come up with relevant threats.</a:t>
            </a:r>
            <a:endParaRPr lang="en-US" sz="2000" dirty="0"/>
          </a:p>
          <a:p>
            <a:endParaRPr lang="en-US" sz="2000" dirty="0"/>
          </a:p>
          <a:p>
            <a:r>
              <a:rPr lang="en-US" sz="2000" dirty="0"/>
              <a:t>2. </a:t>
            </a:r>
            <a:r>
              <a:rPr lang="en-US" sz="2000" dirty="0" smtClean="0"/>
              <a:t>Tends to have consistent results when repeated.</a:t>
            </a:r>
            <a:endParaRPr lang="en-US" sz="2000" dirty="0"/>
          </a:p>
          <a:p>
            <a:endParaRPr lang="en-US" sz="2000" dirty="0"/>
          </a:p>
          <a:p>
            <a:r>
              <a:rPr lang="en-US" sz="2000" dirty="0" smtClean="0"/>
              <a:t>3. Persona description, diagram </a:t>
            </a:r>
            <a:r>
              <a:rPr lang="en-US" sz="2000" dirty="0"/>
              <a:t>and natural language description easy to understand and communicate with customers and users. </a:t>
            </a:r>
            <a:endParaRPr lang="en-US" sz="2000" dirty="0" smtClean="0"/>
          </a:p>
          <a:p>
            <a:endParaRPr lang="en-US" sz="2000" dirty="0"/>
          </a:p>
          <a:p>
            <a:r>
              <a:rPr lang="en-US" sz="2000" dirty="0"/>
              <a:t>4. </a:t>
            </a:r>
            <a:r>
              <a:rPr lang="en-US" sz="2000" dirty="0" smtClean="0"/>
              <a:t>Easier to assess </a:t>
            </a:r>
            <a:r>
              <a:rPr lang="en-US" sz="2000" dirty="0"/>
              <a:t>relative risk of </a:t>
            </a:r>
            <a:r>
              <a:rPr lang="en-US" sz="2000" dirty="0" smtClean="0"/>
              <a:t>threats based upon attacker motivations and abilities</a:t>
            </a:r>
            <a:endParaRPr lang="en-US" sz="2000" dirty="0"/>
          </a:p>
          <a:p>
            <a:endParaRPr lang="en-US" sz="2000" dirty="0"/>
          </a:p>
          <a:p>
            <a:r>
              <a:rPr lang="en-US" sz="2000" dirty="0"/>
              <a:t>5. </a:t>
            </a:r>
            <a:r>
              <a:rPr lang="en-US" sz="2000" dirty="0" smtClean="0"/>
              <a:t>Tends to detect only some subsets of threats </a:t>
            </a:r>
            <a:r>
              <a:rPr lang="en-US" sz="2000" i="1" dirty="0" smtClean="0"/>
              <a:t>(might focus on ordinary threats).</a:t>
            </a:r>
            <a:endParaRPr lang="en-US" sz="2000" i="1" dirty="0"/>
          </a:p>
          <a:p>
            <a:endParaRPr lang="en-US" sz="2000" dirty="0" smtClean="0"/>
          </a:p>
          <a:p>
            <a:r>
              <a:rPr lang="en-US" sz="2000" i="1" dirty="0" smtClean="0"/>
              <a:t>Improved technique: </a:t>
            </a:r>
            <a:r>
              <a:rPr lang="en-US" sz="2000" dirty="0" smtClean="0"/>
              <a:t>security cards to encourage people to think more widely</a:t>
            </a:r>
            <a:endParaRPr lang="en-US" sz="2000" dirty="0" smtClean="0"/>
          </a:p>
          <a:p>
            <a:endParaRPr lang="en-US" sz="2000" dirty="0"/>
          </a:p>
          <a:p>
            <a:r>
              <a:rPr lang="en-US" sz="2000" dirty="0" smtClean="0"/>
              <a:t>CMU SEI Hybrid technique uses both security cards and PnG to generate more consistent results while allowing wider participation and less chance of missing threats.</a:t>
            </a:r>
            <a:endParaRPr lang="en-US" sz="2000" dirty="0" smtClean="0"/>
          </a:p>
          <a:p>
            <a:endParaRPr lang="en-US" sz="2000" dirty="0"/>
          </a:p>
          <a:p>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10837184" cy="830997"/>
          </a:xfrm>
          <a:prstGeom prst="rect">
            <a:avLst/>
          </a:prstGeom>
          <a:noFill/>
        </p:spPr>
        <p:txBody>
          <a:bodyPr wrap="square" rtlCol="0">
            <a:spAutoFit/>
          </a:bodyPr>
          <a:lstStyle/>
          <a:p>
            <a:r>
              <a:rPr lang="en-US" sz="4800" b="1" dirty="0" smtClean="0"/>
              <a:t>Brainstorming</a:t>
            </a:r>
            <a:endParaRPr lang="en-NZ" sz="4800" b="1" dirty="0"/>
          </a:p>
        </p:txBody>
      </p:sp>
      <p:sp>
        <p:nvSpPr>
          <p:cNvPr id="15" name="TextBox 14"/>
          <p:cNvSpPr txBox="1"/>
          <p:nvPr/>
        </p:nvSpPr>
        <p:spPr>
          <a:xfrm>
            <a:off x="329746" y="1428447"/>
            <a:ext cx="9032136" cy="4893647"/>
          </a:xfrm>
          <a:prstGeom prst="rect">
            <a:avLst/>
          </a:prstGeom>
          <a:noFill/>
        </p:spPr>
        <p:txBody>
          <a:bodyPr wrap="square" rtlCol="0">
            <a:spAutoFit/>
          </a:bodyPr>
          <a:lstStyle/>
          <a:p>
            <a:r>
              <a:rPr lang="en-US" sz="2400" dirty="0"/>
              <a:t>Experienced experts in a room.</a:t>
            </a:r>
            <a:endParaRPr lang="en-US" sz="2400" dirty="0"/>
          </a:p>
          <a:p>
            <a:endParaRPr lang="en-US" sz="2400" i="1" dirty="0"/>
          </a:p>
          <a:p>
            <a:r>
              <a:rPr lang="en-US" sz="2400" i="1" dirty="0"/>
              <a:t>Whiteboard, papers ….</a:t>
            </a:r>
            <a:endParaRPr lang="en-US" sz="2400" i="1" dirty="0"/>
          </a:p>
          <a:p>
            <a:endParaRPr lang="en-US" sz="2400" i="1" dirty="0"/>
          </a:p>
          <a:p>
            <a:r>
              <a:rPr lang="en-US" sz="2400" dirty="0"/>
              <a:t>Quality bounded by experience of </a:t>
            </a:r>
            <a:r>
              <a:rPr lang="en-US" sz="2400" dirty="0" err="1"/>
              <a:t>brainstormers</a:t>
            </a:r>
            <a:r>
              <a:rPr lang="en-US" sz="2400" dirty="0"/>
              <a:t> and amount of time spent brainstorming.</a:t>
            </a:r>
            <a:endParaRPr lang="en-US" sz="2400" dirty="0"/>
          </a:p>
          <a:p>
            <a:endParaRPr lang="en-US" sz="2400" i="1" dirty="0"/>
          </a:p>
          <a:p>
            <a:r>
              <a:rPr lang="en-US" sz="2400" i="1" dirty="0" smtClean="0"/>
              <a:t>Three techniques:</a:t>
            </a:r>
            <a:endParaRPr lang="en-US" sz="2400" i="1" dirty="0"/>
          </a:p>
          <a:p>
            <a:pPr marL="342900" indent="-342900">
              <a:buFontTx/>
              <a:buChar char="-"/>
            </a:pPr>
            <a:r>
              <a:rPr lang="en-US" sz="2400" i="1" dirty="0"/>
              <a:t>Persona non grata</a:t>
            </a:r>
            <a:endParaRPr lang="en-US" sz="2400" i="1" dirty="0"/>
          </a:p>
          <a:p>
            <a:pPr marL="342900" indent="-342900">
              <a:buFontTx/>
              <a:buChar char="-"/>
            </a:pPr>
            <a:r>
              <a:rPr lang="en-US" sz="2400" i="1" dirty="0"/>
              <a:t>Use cases</a:t>
            </a:r>
            <a:endParaRPr lang="en-US" sz="2400" i="1" dirty="0"/>
          </a:p>
          <a:p>
            <a:pPr marL="342900" indent="-342900">
              <a:buFontTx/>
              <a:buChar char="-"/>
            </a:pPr>
            <a:r>
              <a:rPr lang="en-US" sz="2400" i="1" dirty="0"/>
              <a:t>Security cards</a:t>
            </a:r>
            <a:endParaRPr lang="en-US" sz="2400" i="1" dirty="0"/>
          </a:p>
          <a:p>
            <a:endParaRPr lang="en-US" sz="2400" dirty="0"/>
          </a:p>
          <a:p>
            <a:endParaRPr lang="en-NZ"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546652" y="4240398"/>
            <a:ext cx="6477000" cy="2286000"/>
          </a:xfrm>
          <a:prstGeom prst="rect">
            <a:avLst/>
          </a:prstGeom>
        </p:spPr>
      </p:pic>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Brainstorming</a:t>
            </a:r>
            <a:endParaRPr lang="en-NZ" sz="4800" b="1" dirty="0"/>
          </a:p>
        </p:txBody>
      </p:sp>
      <p:sp>
        <p:nvSpPr>
          <p:cNvPr id="7" name="TextBox 6"/>
          <p:cNvSpPr txBox="1"/>
          <p:nvPr/>
        </p:nvSpPr>
        <p:spPr>
          <a:xfrm>
            <a:off x="329745" y="1486449"/>
            <a:ext cx="11790368" cy="3169285"/>
          </a:xfrm>
          <a:prstGeom prst="rect">
            <a:avLst/>
          </a:prstGeom>
          <a:noFill/>
        </p:spPr>
        <p:txBody>
          <a:bodyPr wrap="square" rtlCol="0">
            <a:spAutoFit/>
          </a:bodyPr>
          <a:lstStyle/>
          <a:p>
            <a:r>
              <a:rPr lang="en-US" sz="2000" dirty="0" smtClean="0"/>
              <a:t>Get people in a room with a whiteboard.</a:t>
            </a:r>
            <a:endParaRPr lang="en-US" sz="2000" dirty="0" smtClean="0"/>
          </a:p>
          <a:p>
            <a:endParaRPr lang="en-US" sz="2000" dirty="0"/>
          </a:p>
          <a:p>
            <a:r>
              <a:rPr lang="en-US" sz="2000" dirty="0" smtClean="0"/>
              <a:t>Draw a diagram of your system using your favourite technique, e.g for a web application</a:t>
            </a:r>
            <a:endParaRPr lang="en-US" sz="2000" dirty="0" smtClean="0"/>
          </a:p>
          <a:p>
            <a:endParaRPr lang="en-US" sz="2000" dirty="0" smtClean="0"/>
          </a:p>
          <a:p>
            <a:endParaRPr lang="en-US" sz="2000" dirty="0"/>
          </a:p>
          <a:p>
            <a:endParaRPr lang="en-US" sz="2000" dirty="0" smtClean="0"/>
          </a:p>
          <a:p>
            <a:endParaRPr lang="en-US" sz="2000" dirty="0"/>
          </a:p>
          <a:p>
            <a:r>
              <a:rPr lang="en-US" sz="2000" dirty="0" smtClean="0"/>
              <a:t>Helps to add trust boundaries to show who controls what and identify the attack surface.</a:t>
            </a:r>
            <a:endParaRPr lang="en-US" sz="2000" dirty="0" smtClean="0"/>
          </a:p>
          <a:p>
            <a:endParaRPr lang="en-US" sz="2000" dirty="0"/>
          </a:p>
          <a:p>
            <a:r>
              <a:rPr lang="en-US" sz="2000" dirty="0" smtClean="0"/>
              <a:t>Number parts of the diagram so it is easier to refer to the same part in discussions, e.g. boxes and data flows.</a:t>
            </a:r>
            <a:endParaRPr lang="en-US" sz="2000" dirty="0" smtClean="0"/>
          </a:p>
        </p:txBody>
      </p:sp>
      <p:pic>
        <p:nvPicPr>
          <p:cNvPr id="6" name="Picture 5"/>
          <p:cNvPicPr>
            <a:picLocks noChangeAspect="1"/>
          </p:cNvPicPr>
          <p:nvPr/>
        </p:nvPicPr>
        <p:blipFill>
          <a:blip r:embed="rId2"/>
          <a:stretch>
            <a:fillRect/>
          </a:stretch>
        </p:blipFill>
        <p:spPr>
          <a:xfrm>
            <a:off x="632377" y="2438085"/>
            <a:ext cx="6391275" cy="1266825"/>
          </a:xfrm>
          <a:prstGeom prst="rect">
            <a:avLst/>
          </a:prstGeom>
        </p:spPr>
      </p:pic>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943457" y="3530548"/>
            <a:ext cx="6477000" cy="2286000"/>
          </a:xfrm>
          <a:prstGeom prst="rect">
            <a:avLst/>
          </a:prstGeom>
        </p:spPr>
      </p:pic>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Brainstorming</a:t>
            </a:r>
            <a:endParaRPr lang="en-NZ" sz="4800" b="1" dirty="0"/>
          </a:p>
        </p:txBody>
      </p:sp>
      <p:sp>
        <p:nvSpPr>
          <p:cNvPr id="7" name="TextBox 6"/>
          <p:cNvSpPr txBox="1"/>
          <p:nvPr/>
        </p:nvSpPr>
        <p:spPr>
          <a:xfrm>
            <a:off x="329746" y="1441775"/>
            <a:ext cx="9032136" cy="2554545"/>
          </a:xfrm>
          <a:prstGeom prst="rect">
            <a:avLst/>
          </a:prstGeom>
          <a:noFill/>
        </p:spPr>
        <p:txBody>
          <a:bodyPr wrap="square" rtlCol="0">
            <a:spAutoFit/>
          </a:bodyPr>
          <a:lstStyle/>
          <a:p>
            <a:r>
              <a:rPr lang="en-US" sz="2000" dirty="0" smtClean="0"/>
              <a:t>Now consider what can go wrong with security.</a:t>
            </a:r>
            <a:endParaRPr lang="en-US" sz="2000" dirty="0" smtClean="0"/>
          </a:p>
          <a:p>
            <a:endParaRPr lang="en-US" sz="2000" dirty="0"/>
          </a:p>
          <a:p>
            <a:r>
              <a:rPr lang="en-US" sz="2000" dirty="0" smtClean="0"/>
              <a:t>eg. For the system below:</a:t>
            </a:r>
            <a:endParaRPr lang="en-US" sz="2000" dirty="0" smtClean="0"/>
          </a:p>
          <a:p>
            <a:pPr marL="342900" indent="-342900">
              <a:buFontTx/>
              <a:buChar char="-"/>
            </a:pPr>
            <a:r>
              <a:rPr lang="en-US" sz="2000" dirty="0" smtClean="0"/>
              <a:t>What is the web browser is being used by the person you expect?</a:t>
            </a:r>
            <a:endParaRPr lang="en-US" sz="2000" dirty="0" smtClean="0"/>
          </a:p>
          <a:p>
            <a:pPr marL="342900" indent="-342900">
              <a:buFontTx/>
              <a:buChar char="-"/>
            </a:pPr>
            <a:r>
              <a:rPr lang="en-US" sz="2000" dirty="0" smtClean="0"/>
              <a:t>What happens if someone modifies data in the database?</a:t>
            </a:r>
            <a:endParaRPr lang="en-US" sz="2000" dirty="0" smtClean="0"/>
          </a:p>
          <a:p>
            <a:pPr marL="342900" indent="-342900">
              <a:buFontTx/>
              <a:buChar char="-"/>
            </a:pPr>
            <a:r>
              <a:rPr lang="en-US" sz="2000" dirty="0" smtClean="0"/>
              <a:t>Is it OK for data to move from one box to another without being encrypted?</a:t>
            </a:r>
            <a:endParaRPr lang="en-US" sz="2000" dirty="0" smtClean="0"/>
          </a:p>
          <a:p>
            <a:endParaRPr lang="en-US" sz="2000" dirty="0"/>
          </a:p>
          <a:p>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Brainstorming - features</a:t>
            </a:r>
            <a:endParaRPr lang="en-NZ" sz="4800" b="1" dirty="0"/>
          </a:p>
        </p:txBody>
      </p:sp>
      <p:sp>
        <p:nvSpPr>
          <p:cNvPr id="7" name="TextBox 6"/>
          <p:cNvSpPr txBox="1"/>
          <p:nvPr/>
        </p:nvSpPr>
        <p:spPr>
          <a:xfrm>
            <a:off x="329746" y="1441775"/>
            <a:ext cx="11436684" cy="5632311"/>
          </a:xfrm>
          <a:prstGeom prst="rect">
            <a:avLst/>
          </a:prstGeom>
          <a:noFill/>
        </p:spPr>
        <p:txBody>
          <a:bodyPr wrap="square" rtlCol="0">
            <a:spAutoFit/>
          </a:bodyPr>
          <a:lstStyle/>
          <a:p>
            <a:r>
              <a:rPr lang="en-US" sz="2000" dirty="0"/>
              <a:t>1</a:t>
            </a:r>
            <a:r>
              <a:rPr lang="en-US" sz="2000" dirty="0" smtClean="0"/>
              <a:t>. Requires experienced security people to come up with relevant threats.</a:t>
            </a:r>
            <a:endParaRPr lang="en-US" sz="2000" dirty="0" smtClean="0"/>
          </a:p>
          <a:p>
            <a:endParaRPr lang="en-US" sz="2000" dirty="0" smtClean="0"/>
          </a:p>
          <a:p>
            <a:r>
              <a:rPr lang="en-US" sz="2000" dirty="0"/>
              <a:t>2</a:t>
            </a:r>
            <a:r>
              <a:rPr lang="en-US" sz="2000" dirty="0" smtClean="0"/>
              <a:t>. Inconsistent results when repeated due to influence of prior experience.</a:t>
            </a:r>
            <a:endParaRPr lang="en-US" sz="2000" dirty="0" smtClean="0"/>
          </a:p>
          <a:p>
            <a:endParaRPr lang="en-US" sz="2000" dirty="0"/>
          </a:p>
          <a:p>
            <a:r>
              <a:rPr lang="en-US" sz="2000" dirty="0"/>
              <a:t>3</a:t>
            </a:r>
            <a:r>
              <a:rPr lang="en-US" sz="2000" dirty="0" smtClean="0"/>
              <a:t>. Hard to communicate the results to the customer or users.</a:t>
            </a:r>
            <a:endParaRPr lang="en-US" sz="2000" dirty="0" smtClean="0"/>
          </a:p>
          <a:p>
            <a:endParaRPr lang="en-US" sz="2000" dirty="0"/>
          </a:p>
          <a:p>
            <a:r>
              <a:rPr lang="en-US" sz="2000" dirty="0"/>
              <a:t>4</a:t>
            </a:r>
            <a:r>
              <a:rPr lang="en-US" sz="2000" dirty="0" smtClean="0"/>
              <a:t>. Doesn’t identify mitigations.</a:t>
            </a:r>
            <a:endParaRPr lang="en-US" sz="2000" dirty="0" smtClean="0"/>
          </a:p>
          <a:p>
            <a:endParaRPr lang="en-US" sz="2000" dirty="0"/>
          </a:p>
          <a:p>
            <a:r>
              <a:rPr lang="en-US" sz="2000" dirty="0" smtClean="0"/>
              <a:t>5. Hard to assess relative risk of threats.</a:t>
            </a:r>
            <a:endParaRPr lang="en-US" sz="2000" dirty="0" smtClean="0"/>
          </a:p>
          <a:p>
            <a:endParaRPr lang="en-US" sz="2000" dirty="0"/>
          </a:p>
          <a:p>
            <a:r>
              <a:rPr lang="en-US" sz="2000" dirty="0" smtClean="0"/>
              <a:t>6. How do you know when to stop?</a:t>
            </a:r>
            <a:endParaRPr lang="en-US" sz="2000" dirty="0"/>
          </a:p>
          <a:p>
            <a:endParaRPr lang="en-US" sz="2000" dirty="0"/>
          </a:p>
          <a:p>
            <a:r>
              <a:rPr lang="en-US" sz="2000" i="1" dirty="0" smtClean="0"/>
              <a:t>What if we instead built the system around our users (good and bad) as well as what they want to achieve using the system? </a:t>
            </a:r>
            <a:endParaRPr lang="en-US" sz="2000" i="1" dirty="0" smtClean="0"/>
          </a:p>
          <a:p>
            <a:endParaRPr lang="en-US" sz="2000" i="1" dirty="0"/>
          </a:p>
          <a:p>
            <a:r>
              <a:rPr lang="en-US" sz="2000" dirty="0" smtClean="0"/>
              <a:t>Extension of concept of a use case developed by Ivar Jacobson (1986) to capure functional requirements, especially in software development.</a:t>
            </a:r>
            <a:endParaRPr lang="en-US" sz="2000" dirty="0"/>
          </a:p>
          <a:p>
            <a:endParaRPr lang="en-US" sz="2000" dirty="0" smtClean="0"/>
          </a:p>
        </p:txBody>
      </p:sp>
      <p:sp>
        <p:nvSpPr>
          <p:cNvPr id="8"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NZ"/>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Use cases</a:t>
            </a:r>
            <a:endParaRPr lang="en-NZ" sz="4800" b="1" dirty="0"/>
          </a:p>
        </p:txBody>
      </p:sp>
      <p:sp>
        <p:nvSpPr>
          <p:cNvPr id="7" name="TextBox 6"/>
          <p:cNvSpPr txBox="1"/>
          <p:nvPr/>
        </p:nvSpPr>
        <p:spPr>
          <a:xfrm>
            <a:off x="329746" y="1428447"/>
            <a:ext cx="5898526" cy="4892675"/>
          </a:xfrm>
          <a:prstGeom prst="rect">
            <a:avLst/>
          </a:prstGeom>
          <a:noFill/>
        </p:spPr>
        <p:txBody>
          <a:bodyPr wrap="square" rtlCol="0">
            <a:spAutoFit/>
          </a:bodyPr>
          <a:lstStyle/>
          <a:p>
            <a:r>
              <a:rPr lang="en-NZ" sz="2400" dirty="0" smtClean="0"/>
              <a:t>Use case – sequence of actions providing value to an actor (horizontal ellipse).</a:t>
            </a:r>
            <a:endParaRPr lang="en-NZ" sz="2400" dirty="0" smtClean="0"/>
          </a:p>
          <a:p>
            <a:endParaRPr lang="en-US" sz="2400" dirty="0"/>
          </a:p>
          <a:p>
            <a:r>
              <a:rPr lang="en-US" sz="2400" dirty="0" smtClean="0"/>
              <a:t>Actors – an actor is a person, organization or external system that plays a role in one or more interactions. Usually a stick figure.</a:t>
            </a:r>
            <a:endParaRPr lang="en-US" sz="2400" dirty="0" smtClean="0"/>
          </a:p>
          <a:p>
            <a:endParaRPr lang="en-US" sz="2400" dirty="0"/>
          </a:p>
          <a:p>
            <a:r>
              <a:rPr lang="en-US" sz="2400" dirty="0" smtClean="0"/>
              <a:t>Associations – between actors and use cases repr</a:t>
            </a:r>
            <a:r>
              <a:rPr lang="en-NZ" altLang="en-US" sz="2400" dirty="0" smtClean="0"/>
              <a:t>M</a:t>
            </a:r>
            <a:r>
              <a:rPr lang="en-US" sz="2400" dirty="0" smtClean="0"/>
              <a:t>esented by solid lines. Optional arrowhead indicates direction of the initial invocation.</a:t>
            </a:r>
            <a:endParaRPr lang="en-US" sz="2400" dirty="0" smtClean="0"/>
          </a:p>
          <a:p>
            <a:endParaRPr lang="en-US" sz="2400" dirty="0"/>
          </a:p>
          <a:p>
            <a:r>
              <a:rPr lang="en-US" sz="2400" dirty="0" smtClean="0"/>
              <a:t>Roles – in &lt;&lt; and &gt;&gt; marks – extend, include</a:t>
            </a:r>
            <a:endParaRPr lang="en-NZ" sz="2400" dirty="0"/>
          </a:p>
        </p:txBody>
      </p:sp>
      <p:pic>
        <p:nvPicPr>
          <p:cNvPr id="6" name="Picture 2" descr="http://agilemodeling.com/images/models/useCaseDiagram.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4509" y="670044"/>
            <a:ext cx="5763408" cy="51527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969908" y="5887796"/>
            <a:ext cx="4383892" cy="369332"/>
          </a:xfrm>
          <a:prstGeom prst="rect">
            <a:avLst/>
          </a:prstGeom>
        </p:spPr>
        <p:txBody>
          <a:bodyPr wrap="none">
            <a:spAutoFit/>
          </a:bodyPr>
          <a:lstStyle/>
          <a:p>
            <a:r>
              <a:rPr lang="en-NZ" dirty="0" smtClean="0"/>
              <a:t>Unified Modelling Language (UML) use cases</a:t>
            </a:r>
            <a:endParaRPr lang="en-NZ"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830997"/>
          </a:xfrm>
          <a:prstGeom prst="rect">
            <a:avLst/>
          </a:prstGeom>
          <a:noFill/>
        </p:spPr>
        <p:txBody>
          <a:bodyPr wrap="square" rtlCol="0">
            <a:spAutoFit/>
          </a:bodyPr>
          <a:lstStyle/>
          <a:p>
            <a:r>
              <a:rPr lang="en-US" sz="4800" b="1" dirty="0" smtClean="0"/>
              <a:t>Use cases</a:t>
            </a:r>
            <a:endParaRPr lang="en-NZ" sz="4800" b="1" dirty="0"/>
          </a:p>
        </p:txBody>
      </p:sp>
      <p:sp>
        <p:nvSpPr>
          <p:cNvPr id="7" name="TextBox 6"/>
          <p:cNvSpPr txBox="1"/>
          <p:nvPr/>
        </p:nvSpPr>
        <p:spPr>
          <a:xfrm>
            <a:off x="329746" y="1428447"/>
            <a:ext cx="5898526" cy="4708981"/>
          </a:xfrm>
          <a:prstGeom prst="rect">
            <a:avLst/>
          </a:prstGeom>
          <a:noFill/>
        </p:spPr>
        <p:txBody>
          <a:bodyPr wrap="square" rtlCol="0">
            <a:spAutoFit/>
          </a:bodyPr>
          <a:lstStyle/>
          <a:p>
            <a:r>
              <a:rPr lang="en-US" sz="2400" dirty="0" smtClean="0"/>
              <a:t>Use case might be turned into a longer natural language description.</a:t>
            </a:r>
            <a:endParaRPr lang="en-US" sz="2400" dirty="0" smtClean="0"/>
          </a:p>
          <a:p>
            <a:endParaRPr lang="en-US" sz="2400" dirty="0" smtClean="0"/>
          </a:p>
          <a:p>
            <a:r>
              <a:rPr lang="en-US" sz="2400" dirty="0" smtClean="0"/>
              <a:t>Example:</a:t>
            </a:r>
            <a:endParaRPr lang="en-US" sz="2400" dirty="0"/>
          </a:p>
          <a:p>
            <a:endParaRPr lang="en-US" dirty="0" smtClean="0"/>
          </a:p>
          <a:p>
            <a:r>
              <a:rPr lang="en-US" dirty="0" smtClean="0"/>
              <a:t>Use case: Pay Fees</a:t>
            </a:r>
            <a:endParaRPr lang="en-US" dirty="0" smtClean="0"/>
          </a:p>
          <a:p>
            <a:r>
              <a:rPr lang="en-US" dirty="0" smtClean="0"/>
              <a:t>Actors: Student, Financial Institution</a:t>
            </a:r>
            <a:endParaRPr lang="en-US" dirty="0" smtClean="0"/>
          </a:p>
          <a:p>
            <a:r>
              <a:rPr lang="en-US" dirty="0" smtClean="0"/>
              <a:t>Steps:</a:t>
            </a:r>
            <a:endParaRPr lang="en-US" dirty="0" smtClean="0"/>
          </a:p>
          <a:p>
            <a:pPr marL="457200" indent="-457200">
              <a:buAutoNum type="arabicPeriod"/>
            </a:pPr>
            <a:r>
              <a:rPr lang="en-US" dirty="0" smtClean="0"/>
              <a:t>Student opens pay fees page.</a:t>
            </a:r>
            <a:endParaRPr lang="en-US" dirty="0" smtClean="0"/>
          </a:p>
          <a:p>
            <a:pPr marL="457200" indent="-457200">
              <a:buAutoNum type="arabicPeriod"/>
            </a:pPr>
            <a:r>
              <a:rPr lang="en-US" dirty="0" smtClean="0"/>
              <a:t>Student enters credit card details.</a:t>
            </a:r>
            <a:endParaRPr lang="en-US" dirty="0" smtClean="0"/>
          </a:p>
          <a:p>
            <a:pPr marL="457200" indent="-457200">
              <a:buAutoNum type="arabicPeriod"/>
            </a:pPr>
            <a:r>
              <a:rPr lang="en-US" dirty="0" smtClean="0"/>
              <a:t>Financial institution processes payment</a:t>
            </a:r>
            <a:r>
              <a:rPr lang="en-US" sz="2400" dirty="0" smtClean="0"/>
              <a:t>.</a:t>
            </a:r>
            <a:endParaRPr lang="en-US" sz="2400" dirty="0" smtClean="0"/>
          </a:p>
          <a:p>
            <a:pPr marL="457200" indent="-457200">
              <a:buAutoNum type="arabicPeriod"/>
            </a:pPr>
            <a:endParaRPr lang="en-US" sz="2400" dirty="0"/>
          </a:p>
          <a:p>
            <a:endParaRPr lang="en-US" sz="2400" dirty="0"/>
          </a:p>
          <a:p>
            <a:r>
              <a:rPr lang="en-US" sz="2400" dirty="0" smtClean="0"/>
              <a:t> </a:t>
            </a:r>
            <a:endParaRPr lang="en-US" sz="2400" dirty="0"/>
          </a:p>
        </p:txBody>
      </p:sp>
      <p:pic>
        <p:nvPicPr>
          <p:cNvPr id="8" name="Picture 2" descr="http://agilemodeling.com/images/models/useCaseDiagram.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4509" y="670044"/>
            <a:ext cx="5763408" cy="5152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6096000" y="2422358"/>
            <a:ext cx="5257800" cy="408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NZ" dirty="0"/>
          </a:p>
        </p:txBody>
      </p:sp>
      <p:sp>
        <p:nvSpPr>
          <p:cNvPr id="12" name="TextBox 11"/>
          <p:cNvSpPr txBox="1"/>
          <p:nvPr/>
        </p:nvSpPr>
        <p:spPr>
          <a:xfrm>
            <a:off x="74656" y="401036"/>
            <a:ext cx="6948996" cy="1568450"/>
          </a:xfrm>
          <a:prstGeom prst="rect">
            <a:avLst/>
          </a:prstGeom>
          <a:noFill/>
        </p:spPr>
        <p:txBody>
          <a:bodyPr wrap="square" rtlCol="0">
            <a:spAutoFit/>
          </a:bodyPr>
          <a:lstStyle/>
          <a:p>
            <a:r>
              <a:rPr lang="en-US" sz="4800" b="1" dirty="0" smtClean="0"/>
              <a:t>Misuse case</a:t>
            </a:r>
            <a:r>
              <a:rPr lang="zh-CN" sz="4800" b="1" dirty="0" smtClean="0"/>
              <a:t>滥用的情况</a:t>
            </a:r>
            <a:endParaRPr lang="zh-CN" sz="4800" b="1" dirty="0" smtClean="0"/>
          </a:p>
          <a:p>
            <a:endParaRPr lang="zh-CN" sz="4800" b="1" dirty="0" smtClean="0"/>
          </a:p>
        </p:txBody>
      </p:sp>
      <p:sp>
        <p:nvSpPr>
          <p:cNvPr id="7" name="TextBox 6"/>
          <p:cNvSpPr txBox="1"/>
          <p:nvPr/>
        </p:nvSpPr>
        <p:spPr>
          <a:xfrm>
            <a:off x="329745" y="1204171"/>
            <a:ext cx="11117508" cy="5446395"/>
          </a:xfrm>
          <a:prstGeom prst="rect">
            <a:avLst/>
          </a:prstGeom>
          <a:noFill/>
        </p:spPr>
        <p:txBody>
          <a:bodyPr wrap="square" rtlCol="0">
            <a:spAutoFit/>
          </a:bodyPr>
          <a:lstStyle/>
          <a:p>
            <a:r>
              <a:rPr lang="en-US" sz="2400" dirty="0" smtClean="0"/>
              <a:t>A misuse case is </a:t>
            </a:r>
            <a:r>
              <a:rPr lang="en-US" sz="2400" dirty="0" smtClean="0">
                <a:solidFill>
                  <a:srgbClr val="FF0000"/>
                </a:solidFill>
              </a:rPr>
              <a:t>the evil twin of a use </a:t>
            </a:r>
            <a:br>
              <a:rPr lang="en-US" sz="2400" dirty="0" smtClean="0">
                <a:solidFill>
                  <a:srgbClr val="FF0000"/>
                </a:solidFill>
              </a:rPr>
            </a:br>
            <a:r>
              <a:rPr lang="en-US" sz="2400" dirty="0" smtClean="0">
                <a:solidFill>
                  <a:srgbClr val="FF0000"/>
                </a:solidFill>
              </a:rPr>
              <a:t>case</a:t>
            </a:r>
            <a:r>
              <a:rPr lang="en-US" sz="2400" dirty="0" smtClean="0"/>
              <a:t>.</a:t>
            </a:r>
            <a:endParaRPr lang="en-US" sz="2400" dirty="0" smtClean="0"/>
          </a:p>
          <a:p>
            <a:r>
              <a:rPr lang="en-NZ" dirty="0" smtClean="0"/>
              <a:t>“</a:t>
            </a:r>
            <a:r>
              <a:rPr lang="en-NZ" dirty="0">
                <a:solidFill>
                  <a:srgbClr val="FF0000"/>
                </a:solidFill>
              </a:rPr>
              <a:t>special kind of use case</a:t>
            </a:r>
            <a:r>
              <a:rPr lang="en-NZ" dirty="0"/>
              <a:t>, describing </a:t>
            </a:r>
            <a:r>
              <a:rPr lang="en-NZ" dirty="0" err="1"/>
              <a:t>behavior</a:t>
            </a:r>
            <a:r>
              <a:rPr lang="en-NZ" dirty="0"/>
              <a:t> </a:t>
            </a:r>
            <a:br>
              <a:rPr lang="en-NZ" dirty="0" smtClean="0"/>
            </a:br>
            <a:r>
              <a:rPr lang="en-NZ" dirty="0" smtClean="0"/>
              <a:t>that </a:t>
            </a:r>
            <a:r>
              <a:rPr lang="en-NZ" dirty="0"/>
              <a:t>the system/entity owner does not want to </a:t>
            </a:r>
            <a:br>
              <a:rPr lang="en-NZ" dirty="0" smtClean="0"/>
            </a:br>
            <a:r>
              <a:rPr lang="en-NZ" dirty="0" smtClean="0"/>
              <a:t>occur</a:t>
            </a:r>
            <a:r>
              <a:rPr lang="en-NZ" dirty="0"/>
              <a:t>” (</a:t>
            </a:r>
            <a:r>
              <a:rPr lang="en-NZ" dirty="0" err="1"/>
              <a:t>Sindre</a:t>
            </a:r>
            <a:r>
              <a:rPr lang="en-NZ" dirty="0"/>
              <a:t> &amp; </a:t>
            </a:r>
            <a:r>
              <a:rPr lang="en-NZ" dirty="0" err="1"/>
              <a:t>Opdahl</a:t>
            </a:r>
            <a:r>
              <a:rPr lang="en-NZ" dirty="0"/>
              <a:t>, 2000).特殊类型的用例，</a:t>
            </a:r>
            <a:endParaRPr lang="en-NZ" dirty="0"/>
          </a:p>
          <a:p>
            <a:r>
              <a:rPr lang="en-NZ" dirty="0"/>
              <a:t>描述系统/实体所有者不希望发生的行为</a:t>
            </a:r>
            <a:endParaRPr lang="en-NZ" dirty="0"/>
          </a:p>
          <a:p>
            <a:endParaRPr lang="en-US" sz="2400" dirty="0"/>
          </a:p>
          <a:p>
            <a:r>
              <a:rPr lang="en-US" sz="2400" dirty="0" smtClean="0"/>
              <a:t>A misuser is a bad actor.</a:t>
            </a:r>
            <a:endParaRPr lang="en-US" sz="2400" dirty="0" smtClean="0"/>
          </a:p>
          <a:p>
            <a:r>
              <a:rPr lang="en-NZ" dirty="0" smtClean="0"/>
              <a:t>“an </a:t>
            </a:r>
            <a:r>
              <a:rPr lang="en-NZ" dirty="0"/>
              <a:t>actor that initiates misuse cases, either </a:t>
            </a:r>
            <a:br>
              <a:rPr lang="en-NZ" dirty="0" smtClean="0"/>
            </a:br>
            <a:r>
              <a:rPr lang="en-NZ" dirty="0" smtClean="0"/>
              <a:t>intentionally </a:t>
            </a:r>
            <a:r>
              <a:rPr lang="en-NZ" dirty="0"/>
              <a:t>or </a:t>
            </a:r>
            <a:r>
              <a:rPr lang="en-NZ" dirty="0" smtClean="0"/>
              <a:t>inadvertently” (Alexander, 2002)</a:t>
            </a:r>
            <a:endParaRPr lang="en-US" dirty="0"/>
          </a:p>
          <a:p>
            <a:endParaRPr lang="en-US" sz="2400" dirty="0"/>
          </a:p>
          <a:p>
            <a:r>
              <a:rPr lang="en-US" sz="2400" dirty="0" smtClean="0"/>
              <a:t>Misuse cases and use cases shown together.</a:t>
            </a:r>
            <a:endParaRPr lang="en-US" sz="2400" dirty="0" smtClean="0"/>
          </a:p>
          <a:p>
            <a:endParaRPr lang="en-US" sz="2400" dirty="0"/>
          </a:p>
          <a:p>
            <a:r>
              <a:rPr lang="en-NZ" sz="2400" dirty="0"/>
              <a:t>The association between a misuse case and a use case can </a:t>
            </a:r>
            <a:r>
              <a:rPr lang="en-NZ" sz="2400" dirty="0">
                <a:solidFill>
                  <a:srgbClr val="FF0000"/>
                </a:solidFill>
              </a:rPr>
              <a:t>either be a “threatens” or a “mitigates” relationship</a:t>
            </a:r>
            <a:endParaRPr lang="en-US" sz="2400" dirty="0" smtClean="0">
              <a:solidFill>
                <a:srgbClr val="FF0000"/>
              </a:solidFill>
            </a:endParaRPr>
          </a:p>
          <a:p>
            <a:endParaRPr lang="en-US" sz="2400" dirty="0" smtClean="0">
              <a:solidFill>
                <a:srgbClr val="FF0000"/>
              </a:solidFill>
            </a:endParaRPr>
          </a:p>
        </p:txBody>
      </p:sp>
      <p:pic>
        <p:nvPicPr>
          <p:cNvPr id="3074" name="Picture 2" descr="http://www.cinelinx.com/wp-content/uploads/2019/10/cea5c227c75c9531_dsc_mirror_georgiou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61944" y="1006315"/>
            <a:ext cx="5953834" cy="3350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9916</Words>
  <Application>WPS 演示</Application>
  <PresentationFormat>Widescreen</PresentationFormat>
  <Paragraphs>374</Paragraphs>
  <Slides>25</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宋体</vt:lpstr>
      <vt:lpstr>Wingdings</vt:lpstr>
      <vt:lpstr>Arial</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Victoria University of Wellington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Watterson</dc:creator>
  <cp:lastModifiedBy>随心1427182852</cp:lastModifiedBy>
  <cp:revision>677</cp:revision>
  <cp:lastPrinted>2018-03-06T03:20:00Z</cp:lastPrinted>
  <dcterms:created xsi:type="dcterms:W3CDTF">2018-02-19T20:47:00Z</dcterms:created>
  <dcterms:modified xsi:type="dcterms:W3CDTF">2020-09-07T18:43:14Z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0x01010061487903724B6F418080FC200A05F3C2</vt:lpwstr>
  </property>
  <property fmtid="{D5CDD505-2E9C-101B-9397-08002B2CF9AE}" pid="3" name="KSOProductBuildVer">
    <vt:lpwstr>2052-11.3.0.9228</vt:lpwstr>
  </property>
</Properties>
</file>